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Lst>
  <p:sldSz cy="6858000" cx="12192000"/>
  <p:notesSz cx="6858000" cy="9144000"/>
  <p:embeddedFontLst>
    <p:embeddedFont>
      <p:font typeface="Quattrocento Sans"/>
      <p:regular r:id="rId33"/>
      <p:bold r:id="rId34"/>
      <p:italic r:id="rId35"/>
      <p:boldItalic r:id="rId36"/>
    </p:embeddedFon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1" roundtripDataSignature="AMtx7mjOAmW728zPRY4bli3Ek0z6OO6m0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DC72641-E852-47FC-B983-45A4F4C06339}">
  <a:tblStyle styleId="{3DC72641-E852-47FC-B983-45A4F4C06339}"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F5E9"/>
          </a:solidFill>
        </a:fill>
      </a:tcStyle>
    </a:wholeTbl>
    <a:band1H>
      <a:tcTxStyle/>
      <a:tcStyle>
        <a:fill>
          <a:solidFill>
            <a:srgbClr val="CAEAD0"/>
          </a:solidFill>
        </a:fill>
      </a:tcStyle>
    </a:band1H>
    <a:band2H>
      <a:tcTxStyle/>
    </a:band2H>
    <a:band1V>
      <a:tcTxStyle/>
      <a:tcStyle>
        <a:fill>
          <a:solidFill>
            <a:srgbClr val="CAEAD0"/>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 styleId="{04970A27-2567-48A0-9F6A-6F2842FF95C6}"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3.xml"/><Relationship Id="rId41" Type="http://customschemas.google.com/relationships/presentationmetadata" Target="meta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font" Target="fonts/QuattrocentoSans-regular.fntdata"/><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QuattrocentoSans-italic.fntdata"/><Relationship Id="rId12" Type="http://schemas.openxmlformats.org/officeDocument/2006/relationships/slide" Target="slides/slide5.xml"/><Relationship Id="rId34" Type="http://schemas.openxmlformats.org/officeDocument/2006/relationships/font" Target="fonts/QuattrocentoSans-bold.fntdata"/><Relationship Id="rId15" Type="http://schemas.openxmlformats.org/officeDocument/2006/relationships/slide" Target="slides/slide8.xml"/><Relationship Id="rId37" Type="http://schemas.openxmlformats.org/officeDocument/2006/relationships/font" Target="fonts/OpenSans-regular.fntdata"/><Relationship Id="rId14" Type="http://schemas.openxmlformats.org/officeDocument/2006/relationships/slide" Target="slides/slide7.xml"/><Relationship Id="rId36" Type="http://schemas.openxmlformats.org/officeDocument/2006/relationships/font" Target="fonts/QuattrocentoSans-boldItalic.fntdata"/><Relationship Id="rId17" Type="http://schemas.openxmlformats.org/officeDocument/2006/relationships/slide" Target="slides/slide10.xml"/><Relationship Id="rId39" Type="http://schemas.openxmlformats.org/officeDocument/2006/relationships/font" Target="fonts/OpenSans-italic.fntdata"/><Relationship Id="rId16" Type="http://schemas.openxmlformats.org/officeDocument/2006/relationships/slide" Target="slides/slide9.xml"/><Relationship Id="rId38" Type="http://schemas.openxmlformats.org/officeDocument/2006/relationships/font" Target="fonts/OpenSans-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4" name="Google Shape;8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722aa74ac6_0_3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722aa74ac6_0_3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a:t>Esploriamo ora il metodo Jigsaw attraverso un’attività pratica.</a:t>
            </a:r>
            <a:endParaRPr/>
          </a:p>
          <a:p>
            <a:pPr indent="0" lvl="0" marL="0" rtl="0" algn="l">
              <a:lnSpc>
                <a:spcPct val="115000"/>
              </a:lnSpc>
              <a:spcBef>
                <a:spcPts val="1200"/>
              </a:spcBef>
              <a:spcAft>
                <a:spcPts val="0"/>
              </a:spcAft>
              <a:buClr>
                <a:schemeClr val="dk1"/>
              </a:buClr>
              <a:buSzPts val="1100"/>
              <a:buFont typeface="Arial"/>
              <a:buNone/>
            </a:pPr>
            <a:r>
              <a:rPr lang="en-US"/>
              <a:t>Inizierete in Gruppi Esperti. Un gruppo analizzerà una reale violazione della privacy dei dati – era autentica? Rilevante? L’altro valuterà quanto il caso sia inclusivo – chi è rappresentato o escluso?</a:t>
            </a:r>
            <a:endParaRPr/>
          </a:p>
          <a:p>
            <a:pPr indent="0" lvl="0" marL="0" rtl="0" algn="l">
              <a:lnSpc>
                <a:spcPct val="115000"/>
              </a:lnSpc>
              <a:spcBef>
                <a:spcPts val="1200"/>
              </a:spcBef>
              <a:spcAft>
                <a:spcPts val="0"/>
              </a:spcAft>
              <a:buClr>
                <a:schemeClr val="dk1"/>
              </a:buClr>
              <a:buSzPts val="1100"/>
              <a:buFont typeface="Arial"/>
              <a:buNone/>
            </a:pPr>
            <a:r>
              <a:rPr lang="en-US"/>
              <a:t>Poi, ci riorganizzeremo in Gruppi Jigsaw, dove ogni persona condividerà la propria competenza. Insieme, creerete un’idea di lezione breve che affronti sia l’autenticità sia l’inclusione di genere.</a:t>
            </a:r>
            <a:endParaRPr/>
          </a:p>
          <a:p>
            <a:pPr indent="0" lvl="0" marL="0" rtl="0" algn="l">
              <a:lnSpc>
                <a:spcPct val="115000"/>
              </a:lnSpc>
              <a:spcBef>
                <a:spcPts val="1200"/>
              </a:spcBef>
              <a:spcAft>
                <a:spcPts val="0"/>
              </a:spcAft>
              <a:buClr>
                <a:schemeClr val="dk1"/>
              </a:buClr>
              <a:buSzPts val="1100"/>
              <a:buFont typeface="Arial"/>
              <a:buNone/>
            </a:pPr>
            <a:r>
              <a:rPr lang="en-US"/>
              <a:t>Questa attività rispecchia ciò che chiediamo agli studenti: lavorare insieme, portare punti di vista diversi e progettare qualcosa di significativo. Rifletti su come questo potrebbe applicarsi al tuo ambito disciplinare.</a:t>
            </a:r>
            <a:endParaRPr/>
          </a:p>
          <a:p>
            <a:pPr indent="0" lvl="0" marL="0" rtl="0" algn="l">
              <a:lnSpc>
                <a:spcPct val="115000"/>
              </a:lnSpc>
              <a:spcBef>
                <a:spcPts val="1200"/>
              </a:spcBef>
              <a:spcAft>
                <a:spcPts val="0"/>
              </a:spcAft>
              <a:buClr>
                <a:schemeClr val="dk1"/>
              </a:buClr>
              <a:buSzPts val="1100"/>
              <a:buFont typeface="Arial"/>
              <a:buNone/>
            </a:pPr>
            <a:r>
              <a:rPr lang="en-US"/>
              <a:t>Conduci una riflessione con tutto il gruppo (5 minuti):</a:t>
            </a:r>
            <a:endParaRPr/>
          </a:p>
          <a:p>
            <a:pPr indent="-260350" lvl="0" marL="457200" rtl="0" algn="l">
              <a:lnSpc>
                <a:spcPct val="115000"/>
              </a:lnSpc>
              <a:spcBef>
                <a:spcPts val="1200"/>
              </a:spcBef>
              <a:spcAft>
                <a:spcPts val="0"/>
              </a:spcAft>
              <a:buClr>
                <a:schemeClr val="dk1"/>
              </a:buClr>
              <a:buSzPts val="500"/>
              <a:buChar char="●"/>
            </a:pPr>
            <a:r>
              <a:rPr lang="en-US"/>
              <a:t>In che modo questo metodo ha supportato la collaborazione?</a:t>
            </a:r>
            <a:br>
              <a:rPr lang="en-US"/>
            </a:br>
            <a:endParaRPr/>
          </a:p>
          <a:p>
            <a:pPr indent="-260350" lvl="0" marL="457200" rtl="0" algn="l">
              <a:lnSpc>
                <a:spcPct val="115000"/>
              </a:lnSpc>
              <a:spcBef>
                <a:spcPts val="0"/>
              </a:spcBef>
              <a:spcAft>
                <a:spcPts val="0"/>
              </a:spcAft>
              <a:buClr>
                <a:schemeClr val="dk1"/>
              </a:buClr>
              <a:buSzPts val="500"/>
              <a:buChar char="●"/>
            </a:pPr>
            <a:r>
              <a:rPr lang="en-US"/>
              <a:t>Come può questo processo applicarsi alla tua pratica didattica?</a:t>
            </a:r>
            <a:endParaRPr/>
          </a:p>
          <a:p>
            <a:pPr indent="-228600" lvl="0" marL="457200" rtl="0" algn="l">
              <a:spcBef>
                <a:spcPts val="1200"/>
              </a:spcBef>
              <a:spcAft>
                <a:spcPts val="0"/>
              </a:spcAft>
              <a:buClr>
                <a:schemeClr val="dk1"/>
              </a:buClr>
              <a:buSzPts val="1400"/>
              <a:buFont typeface="Arial"/>
              <a:buNone/>
            </a:pPr>
            <a:r>
              <a:t/>
            </a:r>
            <a:endParaRPr/>
          </a:p>
          <a:p>
            <a:pPr indent="-228600" lvl="0" marL="457200" rtl="0" algn="l">
              <a:spcBef>
                <a:spcPts val="0"/>
              </a:spcBef>
              <a:spcAft>
                <a:spcPts val="0"/>
              </a:spcAft>
              <a:buClr>
                <a:schemeClr val="dk1"/>
              </a:buClr>
              <a:buSzPts val="1400"/>
              <a:buFont typeface="Arial"/>
              <a:buNone/>
            </a:pPr>
            <a:r>
              <a:t/>
            </a:r>
            <a:endParaRPr sz="1800"/>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48" name="Google Shape;148;g3722aa74ac6_0_3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722aa74ac6_0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3722aa74ac6_0_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Questo video presenta il Metodo di Brainstorming </a:t>
            </a:r>
            <a:r>
              <a:rPr lang="en-US"/>
              <a:t>Round Robin</a:t>
            </a:r>
            <a:r>
              <a:rPr lang="en-US"/>
              <a:t>. Guarda il video e poi discuteremo di questa tecnica collaborativa.</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64" name="Google Shape;164;g3722aa74ac6_0_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Diversamente dalle discussioni aperte in cui le voci dominanti tendono a prevalere, questa tecnica distribuisce equamente i tempi in cui è possibile prendere la parola. Uno studio del 2021 ha mostrato come questa tecnica abbia aumentato i contributi provenienti da docenti solitamente più introversi del 58% (Koch et al., 2020). Ciò si collega all’obiettivo di promuovere l’inclusione di genere del progetto TINKER, offrendo turni strutturati che evitano che le voci maschili dominino le discussioni in ambito informatico.</a:t>
            </a:r>
            <a:endParaRPr/>
          </a:p>
        </p:txBody>
      </p:sp>
      <p:sp>
        <p:nvSpPr>
          <p:cNvPr id="172" name="Google Shape;172;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La ricerca mostra che la tecnica Round Robin genera il 27% di soluzioni innovative in più rispetto al brainstorming non strutturato (Topping, 2009). In un gruppo olandese questa tecnica ha permesso di portare alla superficie le strategie di inclusione "nascoste" come la codifica di avatar non binari (Margolis &amp; Fisher, 2002). Si tratta di un risultato ben diverso da quello che si ottiene nelle discussioni libere in cui solitamente 2 o 3 persone parlano per il 70% del tempo (Aronson &amp; Patnoe, 2011)."</a:t>
            </a:r>
            <a:endParaRPr/>
          </a:p>
        </p:txBody>
      </p:sp>
      <p:sp>
        <p:nvSpPr>
          <p:cNvPr id="180" name="Google Shape;180;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 name="Google Shape;18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1400"/>
              <a:buFont typeface="Arial"/>
              <a:buNone/>
            </a:pPr>
            <a:r>
              <a:rPr lang="en-US"/>
              <a:t>Come mostrato nella figura, il successo dell’implementazione del metodo RoundRobin dipende dalla capacità dei partecipanti coinvolti di trasformare le critiche in incoraggiamenti costruttivi. Come previsto da tutti i metodi di brainstorming, i feedback negativi non contribuiscono a generare intuizioni significative. È importante che tutte le voci vengano ascoltate e che si garantisca l’equità nella partecipazione. Per questo motivo, è necessario l’uso di un timer.</a:t>
            </a:r>
            <a:endParaRPr/>
          </a:p>
        </p:txBody>
      </p:sp>
      <p:sp>
        <p:nvSpPr>
          <p:cNvPr id="188" name="Google Shape;188;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722aa74ac6_0_3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g3722aa74ac6_0_3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Ora passeremo a un’attività collaborativa utilizzando il metodo </a:t>
            </a:r>
            <a:r>
              <a:rPr b="1" lang="en-US" sz="700">
                <a:latin typeface="Arial"/>
                <a:ea typeface="Arial"/>
                <a:cs typeface="Arial"/>
                <a:sym typeface="Arial"/>
              </a:rPr>
              <a:t>RoundRobin</a:t>
            </a:r>
            <a:r>
              <a:rPr lang="en-US" sz="700">
                <a:latin typeface="Arial"/>
                <a:ea typeface="Arial"/>
                <a:cs typeface="Arial"/>
                <a:sym typeface="Arial"/>
              </a:rPr>
              <a:t>. Lavorerete in piccoli gruppi per riflettere su come l’informatica viene attualmente insegnata nel vostro paese e per imparare dalle esperienze degli altri.</a:t>
            </a:r>
            <a:endParaRPr sz="7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900">
                <a:latin typeface="Arial"/>
                <a:ea typeface="Arial"/>
                <a:cs typeface="Arial"/>
                <a:sym typeface="Arial"/>
              </a:rPr>
              <a:t>Passaggio 1:</a:t>
            </a:r>
            <a:endParaRPr b="1" sz="9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Per favore, formate gruppi di 3–4 persone. Prendetevi un momento per assegnare questi ruoli:</a:t>
            </a:r>
            <a:endParaRPr sz="700">
              <a:latin typeface="Arial"/>
              <a:ea typeface="Arial"/>
              <a:cs typeface="Arial"/>
              <a:sym typeface="Arial"/>
            </a:endParaRPr>
          </a:p>
          <a:p>
            <a:pPr indent="-273050" lvl="0" marL="457200" rtl="0" algn="l">
              <a:lnSpc>
                <a:spcPct val="115000"/>
              </a:lnSpc>
              <a:spcBef>
                <a:spcPts val="1200"/>
              </a:spcBef>
              <a:spcAft>
                <a:spcPts val="0"/>
              </a:spcAft>
              <a:buClr>
                <a:schemeClr val="dk1"/>
              </a:buClr>
              <a:buSzPts val="700"/>
              <a:buChar char="●"/>
            </a:pPr>
            <a:r>
              <a:rPr lang="en-US" sz="700">
                <a:latin typeface="Arial"/>
                <a:ea typeface="Arial"/>
                <a:cs typeface="Arial"/>
                <a:sym typeface="Arial"/>
              </a:rPr>
              <a:t>Uno di voi sarà il </a:t>
            </a:r>
            <a:r>
              <a:rPr b="1" lang="en-US" sz="700">
                <a:latin typeface="Arial"/>
                <a:ea typeface="Arial"/>
                <a:cs typeface="Arial"/>
                <a:sym typeface="Arial"/>
              </a:rPr>
              <a:t>Facilitatore</a:t>
            </a:r>
            <a:r>
              <a:rPr lang="en-US" sz="700">
                <a:latin typeface="Arial"/>
                <a:ea typeface="Arial"/>
                <a:cs typeface="Arial"/>
                <a:sym typeface="Arial"/>
              </a:rPr>
              <a:t> – guiderà il gruppo e farà avanzare l’attività.</a:t>
            </a:r>
            <a:br>
              <a:rPr lang="en-US" sz="700">
                <a:latin typeface="Arial"/>
                <a:ea typeface="Arial"/>
                <a:cs typeface="Arial"/>
                <a:sym typeface="Arial"/>
              </a:rPr>
            </a:br>
            <a:endParaRPr sz="700">
              <a:latin typeface="Arial"/>
              <a:ea typeface="Arial"/>
              <a:cs typeface="Arial"/>
              <a:sym typeface="Arial"/>
            </a:endParaRPr>
          </a:p>
          <a:p>
            <a:pPr indent="-273050" lvl="0" marL="457200" rtl="0" algn="l">
              <a:lnSpc>
                <a:spcPct val="115000"/>
              </a:lnSpc>
              <a:spcBef>
                <a:spcPts val="0"/>
              </a:spcBef>
              <a:spcAft>
                <a:spcPts val="0"/>
              </a:spcAft>
              <a:buClr>
                <a:schemeClr val="dk1"/>
              </a:buClr>
              <a:buSzPts val="700"/>
              <a:buChar char="●"/>
            </a:pPr>
            <a:r>
              <a:rPr lang="en-US" sz="700">
                <a:latin typeface="Arial"/>
                <a:ea typeface="Arial"/>
                <a:cs typeface="Arial"/>
                <a:sym typeface="Arial"/>
              </a:rPr>
              <a:t>Uno sarà il </a:t>
            </a:r>
            <a:r>
              <a:rPr b="1" lang="en-US" sz="700">
                <a:latin typeface="Arial"/>
                <a:ea typeface="Arial"/>
                <a:cs typeface="Arial"/>
                <a:sym typeface="Arial"/>
              </a:rPr>
              <a:t>Cronometrista</a:t>
            </a:r>
            <a:r>
              <a:rPr lang="en-US" sz="700">
                <a:latin typeface="Arial"/>
                <a:ea typeface="Arial"/>
                <a:cs typeface="Arial"/>
                <a:sym typeface="Arial"/>
              </a:rPr>
              <a:t> – farà in modo che ogni persona parli per massimo 60 secondi.</a:t>
            </a:r>
            <a:br>
              <a:rPr lang="en-US" sz="700">
                <a:latin typeface="Arial"/>
                <a:ea typeface="Arial"/>
                <a:cs typeface="Arial"/>
                <a:sym typeface="Arial"/>
              </a:rPr>
            </a:br>
            <a:endParaRPr sz="700">
              <a:latin typeface="Arial"/>
              <a:ea typeface="Arial"/>
              <a:cs typeface="Arial"/>
              <a:sym typeface="Arial"/>
            </a:endParaRPr>
          </a:p>
          <a:p>
            <a:pPr indent="-273050" lvl="0" marL="457200" rtl="0" algn="l">
              <a:lnSpc>
                <a:spcPct val="115000"/>
              </a:lnSpc>
              <a:spcBef>
                <a:spcPts val="0"/>
              </a:spcBef>
              <a:spcAft>
                <a:spcPts val="0"/>
              </a:spcAft>
              <a:buClr>
                <a:schemeClr val="dk1"/>
              </a:buClr>
              <a:buSzPts val="700"/>
              <a:buChar char="●"/>
            </a:pPr>
            <a:r>
              <a:rPr lang="en-US" sz="700">
                <a:latin typeface="Arial"/>
                <a:ea typeface="Arial"/>
                <a:cs typeface="Arial"/>
                <a:sym typeface="Arial"/>
              </a:rPr>
              <a:t>Uno sarà il </a:t>
            </a:r>
            <a:r>
              <a:rPr b="1" lang="en-US" sz="700">
                <a:latin typeface="Arial"/>
                <a:ea typeface="Arial"/>
                <a:cs typeface="Arial"/>
                <a:sym typeface="Arial"/>
              </a:rPr>
              <a:t>Segretario</a:t>
            </a:r>
            <a:r>
              <a:rPr lang="en-US" sz="700">
                <a:latin typeface="Arial"/>
                <a:ea typeface="Arial"/>
                <a:cs typeface="Arial"/>
                <a:sym typeface="Arial"/>
              </a:rPr>
              <a:t> – annoterà ogni idea senza giudicarla o riformularla.</a:t>
            </a:r>
            <a:br>
              <a:rPr lang="en-US" sz="700">
                <a:latin typeface="Arial"/>
                <a:ea typeface="Arial"/>
                <a:cs typeface="Arial"/>
                <a:sym typeface="Arial"/>
              </a:rPr>
            </a:br>
            <a:endParaRPr sz="700">
              <a:latin typeface="Arial"/>
              <a:ea typeface="Arial"/>
              <a:cs typeface="Arial"/>
              <a:sym typeface="Arial"/>
            </a:endParaRPr>
          </a:p>
          <a:p>
            <a:pPr indent="-273050" lvl="0" marL="457200" rtl="0" algn="l">
              <a:lnSpc>
                <a:spcPct val="115000"/>
              </a:lnSpc>
              <a:spcBef>
                <a:spcPts val="0"/>
              </a:spcBef>
              <a:spcAft>
                <a:spcPts val="0"/>
              </a:spcAft>
              <a:buClr>
                <a:schemeClr val="dk1"/>
              </a:buClr>
              <a:buSzPts val="700"/>
              <a:buChar char="●"/>
            </a:pPr>
            <a:r>
              <a:rPr lang="en-US" sz="700">
                <a:latin typeface="Arial"/>
                <a:ea typeface="Arial"/>
                <a:cs typeface="Arial"/>
                <a:sym typeface="Arial"/>
              </a:rPr>
              <a:t>Facoltativamente, potete scegliere anche un </a:t>
            </a:r>
            <a:r>
              <a:rPr b="1" lang="en-US" sz="700">
                <a:latin typeface="Arial"/>
                <a:ea typeface="Arial"/>
                <a:cs typeface="Arial"/>
                <a:sym typeface="Arial"/>
              </a:rPr>
              <a:t>Monitor dell’equità</a:t>
            </a:r>
            <a:r>
              <a:rPr lang="en-US" sz="700">
                <a:latin typeface="Arial"/>
                <a:ea typeface="Arial"/>
                <a:cs typeface="Arial"/>
                <a:sym typeface="Arial"/>
              </a:rPr>
              <a:t> – che ricorderà al gruppo di evitare critiche e mantenere un tono rispettoso.</a:t>
            </a:r>
            <a:br>
              <a:rPr lang="en-US" sz="700">
                <a:latin typeface="Arial"/>
                <a:ea typeface="Arial"/>
                <a:cs typeface="Arial"/>
                <a:sym typeface="Arial"/>
              </a:rPr>
            </a:br>
            <a:endParaRPr sz="7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900">
                <a:latin typeface="Arial"/>
                <a:ea typeface="Arial"/>
                <a:cs typeface="Arial"/>
                <a:sym typeface="Arial"/>
              </a:rPr>
              <a:t>Passaggio 2:</a:t>
            </a:r>
            <a:endParaRPr b="1" sz="9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Ognuno risponderà alla domanda:</a:t>
            </a:r>
            <a:br>
              <a:rPr lang="en-US" sz="700">
                <a:latin typeface="Arial"/>
                <a:ea typeface="Arial"/>
                <a:cs typeface="Arial"/>
                <a:sym typeface="Arial"/>
              </a:rPr>
            </a:br>
            <a:r>
              <a:rPr lang="en-US" sz="700">
                <a:latin typeface="Arial"/>
                <a:ea typeface="Arial"/>
                <a:cs typeface="Arial"/>
                <a:sym typeface="Arial"/>
              </a:rPr>
              <a:t> </a:t>
            </a:r>
            <a:r>
              <a:rPr b="1" lang="en-US" sz="700">
                <a:latin typeface="Arial"/>
                <a:ea typeface="Arial"/>
                <a:cs typeface="Arial"/>
                <a:sym typeface="Arial"/>
              </a:rPr>
              <a:t>“Quali sono le principali sfide o punti di forza nel modo in cui l’informatica viene attualmente insegnata nel vostro paese?”</a:t>
            </a:r>
            <a:br>
              <a:rPr b="1" lang="en-US" sz="700">
                <a:latin typeface="Arial"/>
                <a:ea typeface="Arial"/>
                <a:cs typeface="Arial"/>
                <a:sym typeface="Arial"/>
              </a:rPr>
            </a:br>
            <a:r>
              <a:rPr lang="en-US" sz="700">
                <a:latin typeface="Arial"/>
                <a:ea typeface="Arial"/>
                <a:cs typeface="Arial"/>
                <a:sym typeface="Arial"/>
              </a:rPr>
              <a:t> Parla una persona alla volta – solo 30 secondi ciascuno.</a:t>
            </a:r>
            <a:br>
              <a:rPr lang="en-US" sz="700">
                <a:latin typeface="Arial"/>
                <a:ea typeface="Arial"/>
                <a:cs typeface="Arial"/>
                <a:sym typeface="Arial"/>
              </a:rPr>
            </a:br>
            <a:r>
              <a:rPr lang="en-US" sz="700">
                <a:latin typeface="Arial"/>
                <a:ea typeface="Arial"/>
                <a:cs typeface="Arial"/>
                <a:sym typeface="Arial"/>
              </a:rPr>
              <a:t> Nessun commento, nessuna domanda, nessuna discussione in questa fase – solo ascolto.</a:t>
            </a:r>
            <a:endParaRPr sz="7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900">
                <a:latin typeface="Arial"/>
                <a:ea typeface="Arial"/>
                <a:cs typeface="Arial"/>
                <a:sym typeface="Arial"/>
              </a:rPr>
              <a:t>Passaggio 3:</a:t>
            </a:r>
            <a:endParaRPr b="1" sz="9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Dopo che tutti avranno condiviso le proprie idee, prendetevi cinque minuti per guardare ciò che avete raccolto. Quali temi comuni notate?</a:t>
            </a:r>
            <a:br>
              <a:rPr lang="en-US" sz="700">
                <a:latin typeface="Arial"/>
                <a:ea typeface="Arial"/>
                <a:cs typeface="Arial"/>
                <a:sym typeface="Arial"/>
              </a:rPr>
            </a:br>
            <a:r>
              <a:rPr lang="en-US" sz="700">
                <a:latin typeface="Arial"/>
                <a:ea typeface="Arial"/>
                <a:cs typeface="Arial"/>
                <a:sym typeface="Arial"/>
              </a:rPr>
              <a:t> Individuate 2–3 riflessioni condivise e scrivetele chiaramente – ci aiuteranno a comprendere meglio il panorama generale.</a:t>
            </a:r>
            <a:endParaRPr sz="7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900">
                <a:latin typeface="Arial"/>
                <a:ea typeface="Arial"/>
                <a:cs typeface="Arial"/>
                <a:sym typeface="Arial"/>
              </a:rPr>
              <a:t>Passaggio 4:</a:t>
            </a:r>
            <a:endParaRPr b="1" sz="9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700">
                <a:latin typeface="Arial"/>
                <a:ea typeface="Arial"/>
                <a:cs typeface="Arial"/>
                <a:sym typeface="Arial"/>
              </a:rPr>
              <a:t>Ogni gruppo avrà un minuto per condividere le proprie idee principali con tutti noi. Scegliete una persona che presenti per il gruppo.</a:t>
            </a:r>
            <a:endParaRPr sz="700">
              <a:latin typeface="Arial"/>
              <a:ea typeface="Arial"/>
              <a:cs typeface="Arial"/>
              <a:sym typeface="Arial"/>
            </a:endParaRPr>
          </a:p>
          <a:p>
            <a:pPr indent="0" lvl="0" marL="228600" rtl="0" algn="l">
              <a:lnSpc>
                <a:spcPct val="100000"/>
              </a:lnSpc>
              <a:spcBef>
                <a:spcPts val="1200"/>
              </a:spcBef>
              <a:spcAft>
                <a:spcPts val="0"/>
              </a:spcAft>
              <a:buSzPts val="1400"/>
              <a:buFont typeface="Arial"/>
              <a:buNone/>
            </a:pPr>
            <a:r>
              <a:t/>
            </a:r>
            <a:endParaRPr sz="800"/>
          </a:p>
          <a:p>
            <a:pPr indent="0" lvl="0" marL="228600" rtl="0" algn="l">
              <a:lnSpc>
                <a:spcPct val="100000"/>
              </a:lnSpc>
              <a:spcBef>
                <a:spcPts val="0"/>
              </a:spcBef>
              <a:spcAft>
                <a:spcPts val="0"/>
              </a:spcAft>
              <a:buSzPts val="1400"/>
              <a:buFont typeface="Arial"/>
              <a:buNone/>
            </a:pPr>
            <a:r>
              <a:t/>
            </a:r>
            <a:endParaRPr sz="800"/>
          </a:p>
          <a:p>
            <a:pPr indent="-228600" lvl="0" marL="457200" marR="0" rtl="0" algn="l">
              <a:lnSpc>
                <a:spcPct val="100000"/>
              </a:lnSpc>
              <a:spcBef>
                <a:spcPts val="0"/>
              </a:spcBef>
              <a:spcAft>
                <a:spcPts val="0"/>
              </a:spcAft>
              <a:buClr>
                <a:srgbClr val="000000"/>
              </a:buClr>
              <a:buSzPts val="1400"/>
              <a:buFont typeface="Arial"/>
              <a:buNone/>
            </a:pPr>
            <a:r>
              <a:t/>
            </a:r>
            <a:endParaRPr sz="800"/>
          </a:p>
        </p:txBody>
      </p:sp>
      <p:sp>
        <p:nvSpPr>
          <p:cNvPr id="197" name="Google Shape;197;g3722aa74ac6_0_3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722aa74ac6_0_28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g3722aa74ac6_0_2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 name="Google Shape;208;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Quando si utilizza il metodo Jigsaw nella pratica, potresti riconoscere queste difficoltà:</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Partecipazione diseguale</a:t>
            </a:r>
            <a:r>
              <a:rPr lang="en-US" sz="1100">
                <a:latin typeface="Arial"/>
                <a:ea typeface="Arial"/>
                <a:cs typeface="Arial"/>
                <a:sym typeface="Arial"/>
              </a:rPr>
              <a:t> – una o due voci dominano, mentre gli studenti più silenziosi restano in disparte.</a:t>
            </a:r>
            <a:br>
              <a:rPr lang="en-US" sz="1100">
                <a:latin typeface="Arial"/>
                <a:ea typeface="Arial"/>
                <a:cs typeface="Arial"/>
                <a:sym typeface="Arial"/>
              </a:rPr>
            </a:br>
            <a:r>
              <a:rPr lang="en-US" sz="1100">
                <a:latin typeface="Arial"/>
                <a:ea typeface="Arial"/>
                <a:cs typeface="Arial"/>
                <a:sym typeface="Arial"/>
              </a:rPr>
              <a:t> </a:t>
            </a:r>
            <a:r>
              <a:rPr b="1" lang="en-US" sz="1100">
                <a:latin typeface="Arial"/>
                <a:ea typeface="Arial"/>
                <a:cs typeface="Arial"/>
                <a:sym typeface="Arial"/>
              </a:rPr>
              <a:t>Sforamenti di tempo</a:t>
            </a:r>
            <a:r>
              <a:rPr lang="en-US" sz="1100">
                <a:latin typeface="Arial"/>
                <a:ea typeface="Arial"/>
                <a:cs typeface="Arial"/>
                <a:sym typeface="Arial"/>
              </a:rPr>
              <a:t> – specialmente nella fase degli esperti o della sintesi, se nessuno tiene il tempo sotto controllo.</a:t>
            </a:r>
            <a:br>
              <a:rPr lang="en-US" sz="1100">
                <a:latin typeface="Arial"/>
                <a:ea typeface="Arial"/>
                <a:cs typeface="Arial"/>
                <a:sym typeface="Arial"/>
              </a:rPr>
            </a:br>
            <a:r>
              <a:rPr lang="en-US" sz="1100">
                <a:latin typeface="Arial"/>
                <a:ea typeface="Arial"/>
                <a:cs typeface="Arial"/>
                <a:sym typeface="Arial"/>
              </a:rPr>
              <a:t> </a:t>
            </a:r>
            <a:r>
              <a:rPr b="1" lang="en-US" sz="1100">
                <a:latin typeface="Arial"/>
                <a:ea typeface="Arial"/>
                <a:cs typeface="Arial"/>
                <a:sym typeface="Arial"/>
              </a:rPr>
              <a:t>Sintesi superficiale</a:t>
            </a:r>
            <a:r>
              <a:rPr lang="en-US" sz="1100">
                <a:latin typeface="Arial"/>
                <a:ea typeface="Arial"/>
                <a:cs typeface="Arial"/>
                <a:sym typeface="Arial"/>
              </a:rPr>
              <a:t> – i gruppi spesso si limitano ad assemblare le idee di tutti senza creare un messaggio chiaro e unificato.</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In un progetto pilota in Grecia, gli insegnanti hanno saltato la fase degli esperti, portando a risultati poco approfonditi. Soluzione: i formatori devono </a:t>
            </a:r>
            <a:r>
              <a:rPr b="1" lang="en-US" sz="1100">
                <a:latin typeface="Arial"/>
                <a:ea typeface="Arial"/>
                <a:cs typeface="Arial"/>
                <a:sym typeface="Arial"/>
              </a:rPr>
              <a:t>modellare il processo</a:t>
            </a:r>
            <a:r>
              <a:rPr lang="en-US" sz="1100">
                <a:latin typeface="Arial"/>
                <a:ea typeface="Arial"/>
                <a:cs typeface="Arial"/>
                <a:sym typeface="Arial"/>
              </a:rPr>
              <a:t> – mostrare cosa significa una cattiva sintesi (es. idee copiate e incollate) rispetto a una buona (intuizioni realmente integrate). Citare il risultato di Aronson: </a:t>
            </a:r>
            <a:r>
              <a:rPr i="1" lang="en-US" sz="1100">
                <a:latin typeface="Arial"/>
                <a:ea typeface="Arial"/>
                <a:cs typeface="Arial"/>
                <a:sym typeface="Arial"/>
              </a:rPr>
              <a:t>“Il Jigsaw fallisce senza struttura”</a:t>
            </a:r>
            <a:r>
              <a:rPr lang="en-US" sz="1100">
                <a:latin typeface="Arial"/>
                <a:ea typeface="Arial"/>
                <a:cs typeface="Arial"/>
                <a:sym typeface="Arial"/>
              </a:rPr>
              <a:t> (2011). È evidente che la </a:t>
            </a:r>
            <a:r>
              <a:rPr b="1" lang="en-US" sz="1100">
                <a:latin typeface="Arial"/>
                <a:ea typeface="Arial"/>
                <a:cs typeface="Arial"/>
                <a:sym typeface="Arial"/>
              </a:rPr>
              <a:t>sintesi costruttiva delle intuizioni e la fusione delle idee</a:t>
            </a:r>
            <a:r>
              <a:rPr lang="en-US" sz="1100">
                <a:latin typeface="Arial"/>
                <a:ea typeface="Arial"/>
                <a:cs typeface="Arial"/>
                <a:sym typeface="Arial"/>
              </a:rPr>
              <a:t> sono fondamentali nell’applicazione del metodo Jigsaw.</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Riesci a pensare a dei modi per superare queste sfide?</a:t>
            </a:r>
            <a:r>
              <a:rPr lang="en-US" sz="1100">
                <a:latin typeface="Arial"/>
                <a:ea typeface="Arial"/>
                <a:cs typeface="Arial"/>
                <a:sym typeface="Arial"/>
              </a:rPr>
              <a:t> (Brainstorming)</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228600" lvl="0" marL="457200" marR="0" rtl="0" algn="l">
              <a:lnSpc>
                <a:spcPct val="100000"/>
              </a:lnSpc>
              <a:spcBef>
                <a:spcPts val="0"/>
              </a:spcBef>
              <a:spcAft>
                <a:spcPts val="0"/>
              </a:spcAft>
              <a:buClr>
                <a:srgbClr val="000000"/>
              </a:buClr>
              <a:buSzPts val="1400"/>
              <a:buFont typeface="Arial"/>
              <a:buNone/>
            </a:pPr>
            <a:r>
              <a:t/>
            </a:r>
            <a:endParaRPr sz="1800"/>
          </a:p>
        </p:txBody>
      </p:sp>
      <p:sp>
        <p:nvSpPr>
          <p:cNvPr id="209" name="Google Shape;209;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722aa74ac6_0_2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g3722aa74ac6_0_2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18" name="Google Shape;218;g3722aa74ac6_0_2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722aa74ac6_0_2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g3722aa74ac6_0_2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0" name="Google Shape;9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a:t>La prima sfida sono le idee ripetitive. Quando una persona condivide un’idea, la successiva potrebbe semplicemente ripeterla o riformularla leggermente. Questo limita l’originalità.</a:t>
            </a:r>
            <a:br>
              <a:rPr lang="en-US"/>
            </a:br>
            <a:r>
              <a:rPr lang="en-US"/>
              <a:t> La seconda è la pressione del tempo. Concedere solo 30 secondi a persona può generare ansia: alcuni si bloccano, altri si dilungano.</a:t>
            </a:r>
            <a:br>
              <a:rPr lang="en-US"/>
            </a:br>
            <a:r>
              <a:rPr lang="en-US"/>
              <a:t> E poi ci sono le personalità dominanti. Anche in un metodo strutturato come il RoundRobin, alcune persone parlano più a lungo, interrompono o influenzano eccessivamente il tono della discussione.</a:t>
            </a:r>
            <a:endParaRPr/>
          </a:p>
          <a:p>
            <a:pPr indent="0" lvl="0" marL="0" rtl="0" algn="l">
              <a:lnSpc>
                <a:spcPct val="115000"/>
              </a:lnSpc>
              <a:spcBef>
                <a:spcPts val="1200"/>
              </a:spcBef>
              <a:spcAft>
                <a:spcPts val="0"/>
              </a:spcAft>
              <a:buClr>
                <a:schemeClr val="dk1"/>
              </a:buClr>
              <a:buSzPts val="1100"/>
              <a:buFont typeface="Arial"/>
              <a:buNone/>
            </a:pPr>
            <a:r>
              <a:rPr lang="en-US"/>
              <a:t>Riesci a pensare a dei modi per superare queste sfide?</a:t>
            </a:r>
            <a:endParaRPr/>
          </a:p>
          <a:p>
            <a:pPr indent="0" lvl="0" marL="0" rtl="0" algn="l">
              <a:lnSpc>
                <a:spcPct val="115000"/>
              </a:lnSpc>
              <a:spcBef>
                <a:spcPts val="1200"/>
              </a:spcBef>
              <a:spcAft>
                <a:spcPts val="0"/>
              </a:spcAft>
              <a:buClr>
                <a:schemeClr val="dk1"/>
              </a:buClr>
              <a:buSzPts val="11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30" name="Google Shape;230;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722aa74ac6_0_1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g3722aa74ac6_0_15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1400"/>
              <a:buFont typeface="Arial"/>
              <a:buNone/>
            </a:pPr>
            <a:r>
              <a:rPr lang="en-US"/>
              <a:t>Poiché il metodo RoundRobin si basa fortemente sulla fusione delle idee, è necessario superare l’ostacolo della ripetitività. Assegnare dei sotto-temi ai gruppi potrebbe rappresentare una soluzione a questo problema. Parallelamente, dato che è fondamentale garantire una partecipazione equa, affrontare la sfida della pressione del tempo è di primaria importanza. Infine, le ricerche hanno dimostrato che le personalità dominanti non contribuiscono a generare intuizioni significative. Pertanto, è fondamentale randomizzare l’ordine degli interventi per evitare che i gruppi siano guidati da uno spirito autoritario e dominante (Bambino, 2002).</a:t>
            </a:r>
            <a:endParaRPr/>
          </a:p>
        </p:txBody>
      </p:sp>
      <p:sp>
        <p:nvSpPr>
          <p:cNvPr id="239" name="Google Shape;239;g3722aa74ac6_0_15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45" name="Google Shape;24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 name="Google Shape;25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52" name="Google Shape;25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9" name="Google Shape;25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8" name="Google Shape;278;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6" name="Google Shape;9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2" name="Google Shape;10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b="0" i="0" lang="en-US" sz="1200" u="none" cap="none" strike="noStrike">
                <a:solidFill>
                  <a:schemeClr val="dk1"/>
                </a:solidFill>
                <a:latin typeface="Calibri"/>
                <a:ea typeface="Calibri"/>
                <a:cs typeface="Calibri"/>
                <a:sym typeface="Calibri"/>
              </a:rPr>
              <a:t>Questa Unità sottolinea la necessità di valide collaborazioni</a:t>
            </a:r>
            <a:r>
              <a:rPr lang="en-US"/>
              <a:t>, rivelando strategie collaborative basate sul costruttivismo sociale e sulla pedagogia inclusive. </a:t>
            </a:r>
            <a:r>
              <a:rPr b="0" i="0" lang="en-US" sz="1200" u="none" cap="none" strike="noStrike">
                <a:solidFill>
                  <a:schemeClr val="dk1"/>
                </a:solidFill>
                <a:latin typeface="Calibri"/>
                <a:ea typeface="Calibri"/>
                <a:cs typeface="Calibri"/>
                <a:sym typeface="Calibri"/>
              </a:rPr>
              <a:t>Nello specifico, l’Unità adotta il metodo “JIGSAW”, la tecnica di </a:t>
            </a:r>
            <a:r>
              <a:rPr b="0" i="1" lang="en-US" sz="1200" u="none" cap="none" strike="noStrike">
                <a:solidFill>
                  <a:schemeClr val="dk1"/>
                </a:solidFill>
                <a:latin typeface="Calibri"/>
                <a:ea typeface="Calibri"/>
                <a:cs typeface="Calibri"/>
                <a:sym typeface="Calibri"/>
              </a:rPr>
              <a:t>brainstorming</a:t>
            </a:r>
            <a:r>
              <a:rPr b="0" i="0" lang="en-US" sz="1200" u="none" cap="none" strike="noStrike">
                <a:solidFill>
                  <a:schemeClr val="dk1"/>
                </a:solidFill>
                <a:latin typeface="Calibri"/>
                <a:ea typeface="Calibri"/>
                <a:cs typeface="Calibri"/>
                <a:sym typeface="Calibri"/>
              </a:rPr>
              <a:t> “Round-Robin” e lo scambio di </a:t>
            </a:r>
            <a:r>
              <a:rPr lang="en-US"/>
              <a:t>feedback tra pari</a:t>
            </a:r>
            <a:r>
              <a:rPr b="0" i="0" lang="en-US" sz="1200" u="none" cap="none" strike="noStrike">
                <a:solidFill>
                  <a:schemeClr val="dk1"/>
                </a:solidFill>
                <a:latin typeface="Calibri"/>
                <a:ea typeface="Calibri"/>
                <a:cs typeface="Calibri"/>
                <a:sym typeface="Calibri"/>
              </a:rPr>
              <a:t>. Inoltre, l’Unità introduce la teoria alla base dei rispettivi metodi collaborativi e fornisce esempi di come questi metodi possano essere applicati. Allo stesso tempo, l’Unità evidenzia le sfide e gli ostacoli relativi all’uso delle strategie collaborative, offrendo soluzioni per superare tali avversità</a:t>
            </a:r>
            <a:r>
              <a:rPr lang="en-US"/>
              <a:t>.</a:t>
            </a:r>
            <a:endParaRPr/>
          </a:p>
        </p:txBody>
      </p:sp>
      <p:sp>
        <p:nvSpPr>
          <p:cNvPr id="108" name="Google Shape;108;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L’importanza della collaborazione nella progettazione degli scenari di apprendimento è supportata da teorie come il costruttivismo sociale (Vygotsky, 1978), secondo cui l’apprendimento è un’attività di per sé sociale</a:t>
            </a:r>
            <a:endParaRPr/>
          </a:p>
          <a:p>
            <a:pPr indent="-228600" lvl="0" marL="457200" marR="0" rtl="0" algn="l">
              <a:lnSpc>
                <a:spcPct val="100000"/>
              </a:lnSpc>
              <a:spcBef>
                <a:spcPts val="0"/>
              </a:spcBef>
              <a:spcAft>
                <a:spcPts val="0"/>
              </a:spcAft>
              <a:buClr>
                <a:srgbClr val="000000"/>
              </a:buClr>
              <a:buSzPts val="1400"/>
              <a:buFont typeface="Arial"/>
              <a:buNone/>
            </a:pPr>
            <a:r>
              <a:rPr lang="en-US"/>
              <a:t>Metodi come quello del “Jigsaw” sono particolarmente indicate per facilitare la condivisione delle conoscenze e delle competenze tra partecipanti. La tecnica di brainstorming “Round Robin”, inoltre, garantisce un’equa partecipazione.</a:t>
            </a:r>
            <a:endParaRPr/>
          </a:p>
          <a:p>
            <a:pPr indent="-228600" lvl="0" marL="457200" marR="0" rtl="0" algn="l">
              <a:lnSpc>
                <a:spcPct val="100000"/>
              </a:lnSpc>
              <a:spcBef>
                <a:spcPts val="0"/>
              </a:spcBef>
              <a:spcAft>
                <a:spcPts val="0"/>
              </a:spcAft>
              <a:buClr>
                <a:srgbClr val="000000"/>
              </a:buClr>
              <a:buSzPts val="1400"/>
              <a:buFont typeface="Arial"/>
              <a:buNone/>
            </a:pPr>
            <a:r>
              <a:rPr lang="en-US"/>
              <a:t>I protocolli di valutazione tra pari, infine, permettono uno scambio di feedback costruttivo e il conseguente perfezionamento dei propri progetti. Tutte le strategie collaborative illustrate nell’immagine promuovono un lavoro di gruppo efficace.</a:t>
            </a:r>
            <a:endParaRPr/>
          </a:p>
          <a:p>
            <a:pPr indent="0" lvl="0" marL="0" rtl="0" algn="l">
              <a:lnSpc>
                <a:spcPct val="100000"/>
              </a:lnSpc>
              <a:spcBef>
                <a:spcPts val="1200"/>
              </a:spcBef>
              <a:spcAft>
                <a:spcPts val="0"/>
              </a:spcAft>
              <a:buSzPts val="1400"/>
              <a:buNone/>
            </a:pPr>
            <a:r>
              <a:t/>
            </a:r>
            <a:endParaRPr/>
          </a:p>
        </p:txBody>
      </p:sp>
      <p:sp>
        <p:nvSpPr>
          <p:cNvPr id="114" name="Google Shape;11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 name="Google Shape;12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Questo video presenta il metodo JIGSAW. Guarda il video e discuti successivamente questo metodo collaborativo. È importante comprendere come ciascun membro del gruppo possa contribuire alla comprensione finale.</a:t>
            </a:r>
            <a:endParaRPr/>
          </a:p>
        </p:txBody>
      </p:sp>
      <p:sp>
        <p:nvSpPr>
          <p:cNvPr id="122" name="Google Shape;12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“La ricerca di Aronson ha mostrato che l’apprendimento competitivo aggrava le disuguaglianze. Il metodo Jigsaw porta necessariamente a collaborare, dato che ciascun membro detiene una parte della soluzione. I feedback significativi vengono forniti riassumendo le informazioni offerte da gruppi esperti e misti. È importante ricordare che in una scuola del Texas l’adozione di questo metodo ha ridotto il divario accademico del 22% (Aronson &amp; Patnoe, 2011). Ciò riflette gli obiettivi del progetto Tinker di promuovere l’uguaglianza nell’insegnamento dell’informatica."</a:t>
            </a:r>
            <a:endParaRPr/>
          </a:p>
        </p:txBody>
      </p:sp>
      <p:sp>
        <p:nvSpPr>
          <p:cNvPr id="131" name="Google Shape;13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“La ricerca mostra che il metodo Jigsaw contribuisce a mitigare il "social loafing" o pigrizia sociale, poiché ogni membro del gruppo svolge un ruolo importante. In una classe finlandese, la partecipazione delle studenti di genere femminile è aumentata del 35% grazie all’utilizzo di questo metodo che ha permesso loro di sentire che le proprie conoscenze e competenze venivano valorizzate (Koch et al., 2020). Ciò è in contrasto con quanto accade nei gruppi di lavoro tradizionali, in cui le personalità dominanti spesso mettono in ombra le altre."</a:t>
            </a:r>
            <a:endParaRPr/>
          </a:p>
        </p:txBody>
      </p:sp>
      <p:sp>
        <p:nvSpPr>
          <p:cNvPr id="140" name="Google Shape;140;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15.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7.png"/><Relationship Id="rId13" Type="http://schemas.openxmlformats.org/officeDocument/2006/relationships/image" Target="../media/image11.png"/><Relationship Id="rId12"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15.png"/><Relationship Id="rId3" Type="http://schemas.openxmlformats.org/officeDocument/2006/relationships/image" Target="../media/image21.png"/><Relationship Id="rId4" Type="http://schemas.openxmlformats.org/officeDocument/2006/relationships/image" Target="../media/image10.png"/><Relationship Id="rId9"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13.jpg"/><Relationship Id="rId7" Type="http://schemas.openxmlformats.org/officeDocument/2006/relationships/image" Target="../media/image12.png"/><Relationship Id="rId8"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7.png"/><Relationship Id="rId13" Type="http://schemas.openxmlformats.org/officeDocument/2006/relationships/image" Target="../media/image11.png"/><Relationship Id="rId12"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15.png"/><Relationship Id="rId3" Type="http://schemas.openxmlformats.org/officeDocument/2006/relationships/image" Target="../media/image21.png"/><Relationship Id="rId4" Type="http://schemas.openxmlformats.org/officeDocument/2006/relationships/image" Target="../media/image10.png"/><Relationship Id="rId9"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13.jpg"/><Relationship Id="rId7" Type="http://schemas.openxmlformats.org/officeDocument/2006/relationships/image" Target="../media/image12.png"/><Relationship Id="rId8"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1" name="Shape 41"/>
        <p:cNvGrpSpPr/>
        <p:nvPr/>
      </p:nvGrpSpPr>
      <p:grpSpPr>
        <a:xfrm>
          <a:off x="0" y="0"/>
          <a:ext cx="0" cy="0"/>
          <a:chOff x="0" y="0"/>
          <a:chExt cx="0" cy="0"/>
        </a:xfrm>
      </p:grpSpPr>
      <p:sp>
        <p:nvSpPr>
          <p:cNvPr id="42" name="Google Shape;42;p32"/>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3" name="Google Shape;43;p32"/>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4" name="Google Shape;44;p32"/>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5" name="Google Shape;45;p32"/>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6" name="Google Shape;46;p32"/>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7" name="Google Shape;47;p32"/>
          <p:cNvGrpSpPr/>
          <p:nvPr/>
        </p:nvGrpSpPr>
        <p:grpSpPr>
          <a:xfrm>
            <a:off x="2179865" y="4729766"/>
            <a:ext cx="7832271" cy="1110328"/>
            <a:chOff x="2179603" y="4888792"/>
            <a:chExt cx="7798545" cy="1110328"/>
          </a:xfrm>
        </p:grpSpPr>
        <p:pic>
          <p:nvPicPr>
            <p:cNvPr id="48" name="Google Shape;48;p32"/>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9" name="Google Shape;49;p32"/>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50" name="Google Shape;50;p32"/>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51" name="Google Shape;51;p32"/>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2" name="Google Shape;52;p32"/>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53" name="Google Shape;53;p32"/>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4" name="Google Shape;54;p32"/>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5" name="Google Shape;55;p32"/>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6" name="Google Shape;56;p32"/>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7" name="Google Shape;57;p32"/>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61" name="Shape 61"/>
        <p:cNvGrpSpPr/>
        <p:nvPr/>
      </p:nvGrpSpPr>
      <p:grpSpPr>
        <a:xfrm>
          <a:off x="0" y="0"/>
          <a:ext cx="0" cy="0"/>
          <a:chOff x="0" y="0"/>
          <a:chExt cx="0" cy="0"/>
        </a:xfrm>
      </p:grpSpPr>
      <p:sp>
        <p:nvSpPr>
          <p:cNvPr id="62" name="Google Shape;62;g3722aa74ac6_0_3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g3722aa74ac6_0_357"/>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lvl1pPr indent="-228600" lvl="0" marL="457200" marR="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4" name="Google Shape;64;g3722aa74ac6_0_357"/>
          <p:cNvSpPr txBox="1"/>
          <p:nvPr>
            <p:ph idx="2" type="body"/>
          </p:nvPr>
        </p:nvSpPr>
        <p:spPr>
          <a:xfrm>
            <a:off x="97971" y="1462685"/>
            <a:ext cx="11944500" cy="528930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5" name="Shape 65"/>
        <p:cNvGrpSpPr/>
        <p:nvPr/>
      </p:nvGrpSpPr>
      <p:grpSpPr>
        <a:xfrm>
          <a:off x="0" y="0"/>
          <a:ext cx="0" cy="0"/>
          <a:chOff x="0" y="0"/>
          <a:chExt cx="0" cy="0"/>
        </a:xfrm>
      </p:grpSpPr>
      <p:sp>
        <p:nvSpPr>
          <p:cNvPr id="66" name="Google Shape;66;g3722aa74ac6_0_361"/>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7" name="Google Shape;67;g3722aa74ac6_0_36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8" name="Google Shape;68;g3722aa74ac6_0_361"/>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9" name="Google Shape;69;g3722aa74ac6_0_361"/>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0" name="Google Shape;70;g3722aa74ac6_0_36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71" name="Google Shape;71;g3722aa74ac6_0_361"/>
          <p:cNvGrpSpPr/>
          <p:nvPr/>
        </p:nvGrpSpPr>
        <p:grpSpPr>
          <a:xfrm>
            <a:off x="2179811" y="4729766"/>
            <a:ext cx="7832078" cy="1110328"/>
            <a:chOff x="2179603" y="4888792"/>
            <a:chExt cx="7798544" cy="1110328"/>
          </a:xfrm>
        </p:grpSpPr>
        <p:pic>
          <p:nvPicPr>
            <p:cNvPr id="72" name="Google Shape;72;g3722aa74ac6_0_36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3" name="Google Shape;73;g3722aa74ac6_0_361"/>
            <p:cNvPicPr preferRelativeResize="0"/>
            <p:nvPr/>
          </p:nvPicPr>
          <p:blipFill rotWithShape="1">
            <a:blip r:embed="rId5">
              <a:alphaModFix/>
            </a:blip>
            <a:srcRect b="5543" l="9995" r="6844" t="21987"/>
            <a:stretch/>
          </p:blipFill>
          <p:spPr>
            <a:xfrm>
              <a:off x="3796545" y="4949617"/>
              <a:ext cx="1406759" cy="526545"/>
            </a:xfrm>
            <a:prstGeom prst="rect">
              <a:avLst/>
            </a:prstGeom>
            <a:noFill/>
            <a:ln>
              <a:noFill/>
            </a:ln>
          </p:spPr>
        </p:pic>
        <p:pic>
          <p:nvPicPr>
            <p:cNvPr id="74" name="Google Shape;74;g3722aa74ac6_0_361"/>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5" name="Google Shape;75;g3722aa74ac6_0_36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6" name="Google Shape;76;g3722aa74ac6_0_361"/>
            <p:cNvPicPr preferRelativeResize="0"/>
            <p:nvPr/>
          </p:nvPicPr>
          <p:blipFill rotWithShape="1">
            <a:blip r:embed="rId8">
              <a:alphaModFix/>
            </a:blip>
            <a:srcRect b="0" l="6518" r="6457" t="2903"/>
            <a:stretch/>
          </p:blipFill>
          <p:spPr>
            <a:xfrm>
              <a:off x="7781600" y="4945247"/>
              <a:ext cx="2196547" cy="545647"/>
            </a:xfrm>
            <a:prstGeom prst="rect">
              <a:avLst/>
            </a:prstGeom>
            <a:noFill/>
            <a:ln>
              <a:noFill/>
            </a:ln>
          </p:spPr>
        </p:pic>
        <p:pic>
          <p:nvPicPr>
            <p:cNvPr id="77" name="Google Shape;77;g3722aa74ac6_0_36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8" name="Google Shape;78;g3722aa74ac6_0_36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9" name="Google Shape;79;g3722aa74ac6_0_36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80" name="Google Shape;80;g3722aa74ac6_0_36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81" name="Google Shape;81;g3722aa74ac6_0_36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alpha val="0"/>
          </a:schemeClr>
        </a:solidFill>
      </p:bgPr>
    </p:bg>
    <p:spTree>
      <p:nvGrpSpPr>
        <p:cNvPr id="58" name="Shape 58"/>
        <p:cNvGrpSpPr/>
        <p:nvPr/>
      </p:nvGrpSpPr>
      <p:grpSpPr>
        <a:xfrm>
          <a:off x="0" y="0"/>
          <a:ext cx="0" cy="0"/>
          <a:chOff x="0" y="0"/>
          <a:chExt cx="0" cy="0"/>
        </a:xfrm>
      </p:grpSpPr>
      <p:sp>
        <p:nvSpPr>
          <p:cNvPr id="59" name="Google Shape;59;g3722aa74ac6_0_354"/>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60" name="Google Shape;60;g3722aa74ac6_0_3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hyperlink" Target="https://www.youtube.com/watch?v=tMBu5XZs-LA" TargetMode="External"/><Relationship Id="rId4" Type="http://schemas.openxmlformats.org/officeDocument/2006/relationships/hyperlink" Target="https://www.youtube.com/watch?v=tMBu5XZs-LA" TargetMode="External"/><Relationship Id="rId5" Type="http://schemas.openxmlformats.org/officeDocument/2006/relationships/image" Target="../media/image4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3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9.png"/><Relationship Id="rId12"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10.png"/><Relationship Id="rId4" Type="http://schemas.openxmlformats.org/officeDocument/2006/relationships/image" Target="../media/image6.png"/><Relationship Id="rId9" Type="http://schemas.openxmlformats.org/officeDocument/2006/relationships/image" Target="../media/image17.png"/><Relationship Id="rId5" Type="http://schemas.openxmlformats.org/officeDocument/2006/relationships/image" Target="../media/image13.jpg"/><Relationship Id="rId6" Type="http://schemas.openxmlformats.org/officeDocument/2006/relationships/image" Target="../media/image12.png"/><Relationship Id="rId7" Type="http://schemas.openxmlformats.org/officeDocument/2006/relationships/image" Target="../media/image4.png"/><Relationship Id="rId8"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www.youtube.com/watch?v=euhtXUgBEts" TargetMode="External"/><Relationship Id="rId4" Type="http://schemas.openxmlformats.org/officeDocument/2006/relationships/hyperlink" Target="https://www.youtube.com/watch?v=tMBu5XZs-L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youtube.com/watch?v=euhtXUgBEts" TargetMode="Externa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800"/>
              </a:spcAft>
              <a:buSzPts val="2000"/>
              <a:buNone/>
            </a:pPr>
            <a:r>
              <a:rPr b="1" i="0" lang="en-US" sz="1800" u="none" strike="noStrike">
                <a:solidFill>
                  <a:srgbClr val="16C45B"/>
                </a:solidFill>
                <a:latin typeface="Calibri"/>
                <a:ea typeface="Calibri"/>
                <a:cs typeface="Calibri"/>
                <a:sym typeface="Calibri"/>
              </a:rPr>
              <a:t>WP3: </a:t>
            </a:r>
            <a:r>
              <a:rPr lang="en-US" sz="1800">
                <a:solidFill>
                  <a:srgbClr val="16C45B"/>
                </a:solidFill>
              </a:rPr>
              <a:t>Formazione del personale docente per una didattica dell’informatica autentica e inclusiva in termini di genere</a:t>
            </a:r>
            <a:br>
              <a:rPr b="0" i="0" lang="en-US" u="none" strike="noStrike">
                <a:solidFill>
                  <a:srgbClr val="000000"/>
                </a:solidFill>
              </a:rPr>
            </a:br>
            <a:endParaRPr/>
          </a:p>
        </p:txBody>
      </p:sp>
      <p:sp>
        <p:nvSpPr>
          <p:cNvPr id="87" name="Google Shape;87;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Corso di formazione di TINKER per le scuole primarie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722aa74ac6_0_3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 Processo Step-by-Step: Attività 1</a:t>
            </a:r>
            <a:endParaRPr b="1" sz="3200"/>
          </a:p>
        </p:txBody>
      </p:sp>
      <p:sp>
        <p:nvSpPr>
          <p:cNvPr id="151" name="Google Shape;151;g3722aa74ac6_0_381"/>
          <p:cNvSpPr/>
          <p:nvPr/>
        </p:nvSpPr>
        <p:spPr>
          <a:xfrm>
            <a:off x="3603063" y="1285958"/>
            <a:ext cx="8427900" cy="1995300"/>
          </a:xfrm>
          <a:prstGeom prst="rect">
            <a:avLst/>
          </a:prstGeom>
          <a:noFill/>
          <a:ln>
            <a:noFill/>
          </a:ln>
        </p:spPr>
        <p:txBody>
          <a:bodyPr anchorCtr="0" anchor="ctr" bIns="101550" lIns="91425" spcFirstLastPara="1" rIns="91425" wrap="square" tIns="45700">
            <a:noAutofit/>
          </a:bodyPr>
          <a:lstStyle/>
          <a:p>
            <a:pPr indent="0" lvl="0" marL="0" marR="0" rtl="0" algn="l">
              <a:lnSpc>
                <a:spcPct val="100000"/>
              </a:lnSpc>
              <a:spcBef>
                <a:spcPts val="0"/>
              </a:spcBef>
              <a:spcAft>
                <a:spcPts val="0"/>
              </a:spcAft>
              <a:buNone/>
            </a:pPr>
            <a:r>
              <a:t/>
            </a:r>
            <a:endParaRPr b="0" i="0" sz="2000" u="none" cap="none" strike="noStrike">
              <a:solidFill>
                <a:schemeClr val="dk1"/>
              </a:solidFill>
              <a:latin typeface="Calibri"/>
              <a:ea typeface="Calibri"/>
              <a:cs typeface="Calibri"/>
              <a:sym typeface="Calibri"/>
            </a:endParaRPr>
          </a:p>
          <a:p>
            <a:pPr indent="0" lvl="0" marL="0" rtl="0" algn="l">
              <a:spcBef>
                <a:spcPts val="0"/>
              </a:spcBef>
              <a:spcAft>
                <a:spcPts val="0"/>
              </a:spcAft>
              <a:buNone/>
            </a:pPr>
            <a:r>
              <a:t/>
            </a:r>
            <a:endParaRPr sz="2000">
              <a:solidFill>
                <a:schemeClr val="dk1"/>
              </a:solidFill>
              <a:latin typeface="Calibri"/>
              <a:ea typeface="Calibri"/>
              <a:cs typeface="Calibri"/>
              <a:sym typeface="Calibri"/>
            </a:endParaRPr>
          </a:p>
          <a:p>
            <a:pPr indent="0" lvl="0" marL="0" rtl="0" algn="l">
              <a:lnSpc>
                <a:spcPct val="115000"/>
              </a:lnSpc>
              <a:spcBef>
                <a:spcPts val="1200"/>
              </a:spcBef>
              <a:spcAft>
                <a:spcPts val="0"/>
              </a:spcAft>
              <a:buNone/>
            </a:pPr>
            <a:r>
              <a:rPr b="1" lang="en-US" sz="1900">
                <a:latin typeface="Calibri"/>
                <a:ea typeface="Calibri"/>
                <a:cs typeface="Calibri"/>
                <a:sym typeface="Calibri"/>
              </a:rPr>
              <a:t>Gruppo A – Team Autenticità</a:t>
            </a:r>
            <a:endParaRPr b="1" sz="1900">
              <a:latin typeface="Calibri"/>
              <a:ea typeface="Calibri"/>
              <a:cs typeface="Calibri"/>
              <a:sym typeface="Calibri"/>
            </a:endParaRPr>
          </a:p>
          <a:p>
            <a:pPr indent="-349250" lvl="0" marL="457200" rtl="0" algn="l">
              <a:lnSpc>
                <a:spcPct val="100000"/>
              </a:lnSpc>
              <a:spcBef>
                <a:spcPts val="1200"/>
              </a:spcBef>
              <a:spcAft>
                <a:spcPts val="0"/>
              </a:spcAft>
              <a:buSzPts val="1900"/>
              <a:buFont typeface="Calibri"/>
              <a:buChar char="●"/>
            </a:pPr>
            <a:r>
              <a:rPr lang="en-US" sz="1900">
                <a:latin typeface="Calibri"/>
                <a:ea typeface="Calibri"/>
                <a:cs typeface="Calibri"/>
                <a:sym typeface="Calibri"/>
              </a:rPr>
              <a:t>Esaminare una reale violazione della privacy dei dati (ad esempio, la fuga di dati di Facebook).</a:t>
            </a:r>
            <a:endParaRPr sz="1900">
              <a:latin typeface="Calibri"/>
              <a:ea typeface="Calibri"/>
              <a:cs typeface="Calibri"/>
              <a:sym typeface="Calibri"/>
            </a:endParaRPr>
          </a:p>
          <a:p>
            <a:pPr indent="-349250" lvl="0" marL="457200" rtl="0" algn="l">
              <a:lnSpc>
                <a:spcPct val="100000"/>
              </a:lnSpc>
              <a:spcBef>
                <a:spcPts val="0"/>
              </a:spcBef>
              <a:spcAft>
                <a:spcPts val="0"/>
              </a:spcAft>
              <a:buSzPts val="1900"/>
              <a:buFont typeface="Calibri"/>
              <a:buChar char="●"/>
            </a:pPr>
            <a:r>
              <a:rPr lang="en-US" sz="1900">
                <a:latin typeface="Calibri"/>
                <a:ea typeface="Calibri"/>
                <a:cs typeface="Calibri"/>
                <a:sym typeface="Calibri"/>
              </a:rPr>
              <a:t>Cosa la rende autentica? Perché è rilevante per gli studenti?</a:t>
            </a:r>
            <a:endParaRPr sz="1900">
              <a:latin typeface="Calibri"/>
              <a:ea typeface="Calibri"/>
              <a:cs typeface="Calibri"/>
              <a:sym typeface="Calibri"/>
            </a:endParaRPr>
          </a:p>
          <a:p>
            <a:pPr indent="0" lvl="0" marL="0" rtl="0" algn="l">
              <a:lnSpc>
                <a:spcPct val="100000"/>
              </a:lnSpc>
              <a:spcBef>
                <a:spcPts val="1200"/>
              </a:spcBef>
              <a:spcAft>
                <a:spcPts val="0"/>
              </a:spcAft>
              <a:buNone/>
            </a:pPr>
            <a:r>
              <a:rPr b="1" lang="en-US" sz="1900">
                <a:latin typeface="Calibri"/>
                <a:ea typeface="Calibri"/>
                <a:cs typeface="Calibri"/>
                <a:sym typeface="Calibri"/>
              </a:rPr>
              <a:t>Gruppo B – Team Inclusione</a:t>
            </a:r>
            <a:endParaRPr b="1" sz="1900">
              <a:latin typeface="Calibri"/>
              <a:ea typeface="Calibri"/>
              <a:cs typeface="Calibri"/>
              <a:sym typeface="Calibri"/>
            </a:endParaRPr>
          </a:p>
          <a:p>
            <a:pPr indent="-349250" lvl="0" marL="457200" rtl="0" algn="l">
              <a:lnSpc>
                <a:spcPct val="100000"/>
              </a:lnSpc>
              <a:spcBef>
                <a:spcPts val="1200"/>
              </a:spcBef>
              <a:spcAft>
                <a:spcPts val="0"/>
              </a:spcAft>
              <a:buSzPts val="1900"/>
              <a:buFont typeface="Calibri"/>
              <a:buChar char="●"/>
            </a:pPr>
            <a:r>
              <a:rPr lang="en-US" sz="1900">
                <a:latin typeface="Calibri"/>
                <a:ea typeface="Calibri"/>
                <a:cs typeface="Calibri"/>
                <a:sym typeface="Calibri"/>
              </a:rPr>
              <a:t>Considerare se sono rappresentate diverse identità e demografie.</a:t>
            </a:r>
            <a:endParaRPr sz="1900">
              <a:latin typeface="Calibri"/>
              <a:ea typeface="Calibri"/>
              <a:cs typeface="Calibri"/>
              <a:sym typeface="Calibri"/>
            </a:endParaRPr>
          </a:p>
          <a:p>
            <a:pPr indent="-349250" lvl="0" marL="457200" rtl="0" algn="l">
              <a:lnSpc>
                <a:spcPct val="100000"/>
              </a:lnSpc>
              <a:spcBef>
                <a:spcPts val="0"/>
              </a:spcBef>
              <a:spcAft>
                <a:spcPts val="0"/>
              </a:spcAft>
              <a:buSzPts val="1900"/>
              <a:buFont typeface="Calibri"/>
              <a:buChar char="●"/>
            </a:pPr>
            <a:r>
              <a:rPr lang="en-US" sz="1900">
                <a:latin typeface="Calibri"/>
                <a:ea typeface="Calibri"/>
                <a:cs typeface="Calibri"/>
                <a:sym typeface="Calibri"/>
              </a:rPr>
              <a:t>I gruppi emarginati sono inclusi nella narrazione?</a:t>
            </a:r>
            <a:endParaRPr sz="1900">
              <a:latin typeface="Calibri"/>
              <a:ea typeface="Calibri"/>
              <a:cs typeface="Calibri"/>
              <a:sym typeface="Calibri"/>
            </a:endParaRPr>
          </a:p>
          <a:p>
            <a:pPr indent="0" lvl="0" marL="0" marR="0" rtl="0" algn="l">
              <a:lnSpc>
                <a:spcPct val="100000"/>
              </a:lnSpc>
              <a:spcBef>
                <a:spcPts val="1200"/>
              </a:spcBef>
              <a:spcAft>
                <a:spcPts val="0"/>
              </a:spcAft>
              <a:buNone/>
            </a:pPr>
            <a:r>
              <a:t/>
            </a:r>
            <a:endParaRPr sz="2000">
              <a:solidFill>
                <a:schemeClr val="dk1"/>
              </a:solidFill>
              <a:latin typeface="Calibri"/>
              <a:ea typeface="Calibri"/>
              <a:cs typeface="Calibri"/>
              <a:sym typeface="Calibri"/>
            </a:endParaRPr>
          </a:p>
        </p:txBody>
      </p:sp>
      <p:sp>
        <p:nvSpPr>
          <p:cNvPr id="152" name="Google Shape;152;g3722aa74ac6_0_381"/>
          <p:cNvSpPr/>
          <p:nvPr/>
        </p:nvSpPr>
        <p:spPr>
          <a:xfrm>
            <a:off x="12" y="746988"/>
            <a:ext cx="11877600" cy="887400"/>
          </a:xfrm>
          <a:prstGeom prst="rect">
            <a:avLst/>
          </a:prstGeom>
          <a:noFill/>
          <a:ln>
            <a:noFill/>
          </a:ln>
        </p:spPr>
        <p:txBody>
          <a:bodyPr anchorCtr="0" anchor="ctr" bIns="101550" lIns="91425" spcFirstLastPara="1" rIns="91425" wrap="square" tIns="45700">
            <a:noAutofit/>
          </a:bodyPr>
          <a:lstStyle/>
          <a:p>
            <a:pPr indent="0" lvl="0" marL="0" marR="0" rtl="0" algn="l">
              <a:lnSpc>
                <a:spcPct val="100000"/>
              </a:lnSpc>
              <a:spcBef>
                <a:spcPts val="0"/>
              </a:spcBef>
              <a:spcAft>
                <a:spcPts val="0"/>
              </a:spcAft>
              <a:buNone/>
            </a:pPr>
            <a:r>
              <a:rPr b="0" i="0" lang="en-US" sz="2400" u="none" cap="none" strike="noStrike">
                <a:solidFill>
                  <a:schemeClr val="accent1"/>
                </a:solidFill>
                <a:latin typeface="Calibri"/>
                <a:ea typeface="Calibri"/>
                <a:cs typeface="Calibri"/>
                <a:sym typeface="Calibri"/>
              </a:rPr>
              <a:t>Co-Designing a Gender-Inclusive, Authentic Learning Scenario on Data Privacy Using the Jigsaw Method</a:t>
            </a:r>
            <a:endParaRPr/>
          </a:p>
        </p:txBody>
      </p:sp>
      <p:cxnSp>
        <p:nvCxnSpPr>
          <p:cNvPr id="153" name="Google Shape;153;g3722aa74ac6_0_381"/>
          <p:cNvCxnSpPr/>
          <p:nvPr/>
        </p:nvCxnSpPr>
        <p:spPr>
          <a:xfrm>
            <a:off x="3403600" y="1515093"/>
            <a:ext cx="0" cy="5088900"/>
          </a:xfrm>
          <a:prstGeom prst="straightConnector1">
            <a:avLst/>
          </a:prstGeom>
          <a:noFill/>
          <a:ln cap="flat" cmpd="sng" w="9525">
            <a:solidFill>
              <a:srgbClr val="10C357"/>
            </a:solidFill>
            <a:prstDash val="solid"/>
            <a:round/>
            <a:headEnd len="sm" w="sm" type="none"/>
            <a:tailEnd len="sm" w="sm" type="none"/>
          </a:ln>
        </p:spPr>
      </p:cxnSp>
      <p:sp>
        <p:nvSpPr>
          <p:cNvPr id="154" name="Google Shape;154;g3722aa74ac6_0_381"/>
          <p:cNvSpPr txBox="1"/>
          <p:nvPr/>
        </p:nvSpPr>
        <p:spPr>
          <a:xfrm>
            <a:off x="157157" y="1634391"/>
            <a:ext cx="3246300" cy="1554600"/>
          </a:xfrm>
          <a:prstGeom prst="rect">
            <a:avLst/>
          </a:prstGeom>
          <a:noFill/>
          <a:ln>
            <a:noFill/>
          </a:ln>
        </p:spPr>
        <p:txBody>
          <a:bodyPr anchorCtr="0" anchor="t" bIns="45700" lIns="91425" spcFirstLastPara="1" rIns="91425" wrap="square" tIns="45700">
            <a:spAutoFit/>
          </a:bodyPr>
          <a:lstStyle/>
          <a:p>
            <a:pPr indent="-349250" lvl="0" marL="457200" rtl="0" algn="l">
              <a:spcBef>
                <a:spcPts val="0"/>
              </a:spcBef>
              <a:spcAft>
                <a:spcPts val="0"/>
              </a:spcAft>
              <a:buSzPts val="1900"/>
              <a:buFont typeface="Calibri"/>
              <a:buAutoNum type="arabicPeriod"/>
            </a:pPr>
            <a:r>
              <a:rPr b="1" lang="en-US" sz="1900">
                <a:latin typeface="Calibri"/>
                <a:ea typeface="Calibri"/>
                <a:cs typeface="Calibri"/>
                <a:sym typeface="Calibri"/>
              </a:rPr>
              <a:t>Formare Gruppi Esperti</a:t>
            </a:r>
            <a:endParaRPr b="1" sz="1900">
              <a:latin typeface="Calibri"/>
              <a:ea typeface="Calibri"/>
              <a:cs typeface="Calibri"/>
              <a:sym typeface="Calibri"/>
            </a:endParaRPr>
          </a:p>
          <a:p>
            <a:pPr indent="0" lvl="0" marL="0" marR="0" rtl="0" algn="l">
              <a:lnSpc>
                <a:spcPct val="100000"/>
              </a:lnSpc>
              <a:spcBef>
                <a:spcPts val="0"/>
              </a:spcBef>
              <a:spcAft>
                <a:spcPts val="0"/>
              </a:spcAft>
              <a:buNone/>
            </a:pPr>
            <a:r>
              <a:rPr lang="en-US" sz="1900">
                <a:latin typeface="Calibri"/>
                <a:ea typeface="Calibri"/>
                <a:cs typeface="Calibri"/>
                <a:sym typeface="Calibri"/>
              </a:rPr>
              <a:t>Dividetevi in gruppi di due. Ogni gruppo esplora una prospettiva diversa e diventa “esperto”.</a:t>
            </a:r>
            <a:endParaRPr sz="2800">
              <a:latin typeface="Calibri"/>
              <a:ea typeface="Calibri"/>
              <a:cs typeface="Calibri"/>
              <a:sym typeface="Calibri"/>
            </a:endParaRPr>
          </a:p>
        </p:txBody>
      </p:sp>
      <p:sp>
        <p:nvSpPr>
          <p:cNvPr id="155" name="Google Shape;155;g3722aa74ac6_0_381"/>
          <p:cNvSpPr txBox="1"/>
          <p:nvPr/>
        </p:nvSpPr>
        <p:spPr>
          <a:xfrm>
            <a:off x="157161" y="3814421"/>
            <a:ext cx="3246300" cy="1262100"/>
          </a:xfrm>
          <a:prstGeom prst="rect">
            <a:avLst/>
          </a:prstGeom>
          <a:noFill/>
          <a:ln>
            <a:noFill/>
          </a:ln>
        </p:spPr>
        <p:txBody>
          <a:bodyPr anchorCtr="0" anchor="t" bIns="45700" lIns="91425" spcFirstLastPara="1" rIns="91425" wrap="square" tIns="45700">
            <a:spAutoFit/>
          </a:bodyPr>
          <a:lstStyle/>
          <a:p>
            <a:pPr indent="-450850" lvl="0" marL="457200" marR="0" rtl="0" algn="l">
              <a:lnSpc>
                <a:spcPct val="100000"/>
              </a:lnSpc>
              <a:spcBef>
                <a:spcPts val="0"/>
              </a:spcBef>
              <a:spcAft>
                <a:spcPts val="0"/>
              </a:spcAft>
              <a:buClr>
                <a:schemeClr val="dk1"/>
              </a:buClr>
              <a:buSzPts val="1900"/>
              <a:buFont typeface="Calibri"/>
              <a:buAutoNum type="arabicPeriod" startAt="2"/>
            </a:pPr>
            <a:r>
              <a:rPr b="1" lang="en-US" sz="1900">
                <a:latin typeface="Calibri"/>
                <a:ea typeface="Calibri"/>
                <a:cs typeface="Calibri"/>
                <a:sym typeface="Calibri"/>
              </a:rPr>
              <a:t>Formare Gruppi Jigsaw</a:t>
            </a:r>
            <a:endParaRPr b="1" sz="1900">
              <a:latin typeface="Calibri"/>
              <a:ea typeface="Calibri"/>
              <a:cs typeface="Calibri"/>
              <a:sym typeface="Calibri"/>
            </a:endParaRPr>
          </a:p>
          <a:p>
            <a:pPr indent="0" lvl="0" marL="457200" marR="0" rtl="0" algn="l">
              <a:lnSpc>
                <a:spcPct val="100000"/>
              </a:lnSpc>
              <a:spcBef>
                <a:spcPts val="0"/>
              </a:spcBef>
              <a:spcAft>
                <a:spcPts val="0"/>
              </a:spcAft>
              <a:buNone/>
            </a:pPr>
            <a:r>
              <a:rPr lang="en-US" sz="1900">
                <a:latin typeface="Calibri"/>
                <a:ea typeface="Calibri"/>
                <a:cs typeface="Calibri"/>
                <a:sym typeface="Calibri"/>
              </a:rPr>
              <a:t>Mescolatevi in nuovi gruppi con un membro di ciascun gruppo esperto.</a:t>
            </a:r>
            <a:endParaRPr b="1" sz="1900">
              <a:solidFill>
                <a:schemeClr val="dk1"/>
              </a:solidFill>
              <a:latin typeface="Calibri"/>
              <a:ea typeface="Calibri"/>
              <a:cs typeface="Calibri"/>
              <a:sym typeface="Calibri"/>
            </a:endParaRPr>
          </a:p>
        </p:txBody>
      </p:sp>
      <p:sp>
        <p:nvSpPr>
          <p:cNvPr id="156" name="Google Shape;156;g3722aa74ac6_0_381"/>
          <p:cNvSpPr/>
          <p:nvPr/>
        </p:nvSpPr>
        <p:spPr>
          <a:xfrm>
            <a:off x="3599317" y="4094001"/>
            <a:ext cx="8435400" cy="764400"/>
          </a:xfrm>
          <a:prstGeom prst="rect">
            <a:avLst/>
          </a:prstGeom>
          <a:noFill/>
          <a:ln>
            <a:noFill/>
          </a:ln>
        </p:spPr>
        <p:txBody>
          <a:bodyPr anchorCtr="0" anchor="ctr" bIns="101550" lIns="91425" spcFirstLastPara="1" rIns="91425" wrap="square" tIns="45700">
            <a:noAutofit/>
          </a:bodyPr>
          <a:lstStyle/>
          <a:p>
            <a:pPr indent="-355600" lvl="0" marL="457200" rtl="0" algn="l">
              <a:spcBef>
                <a:spcPts val="0"/>
              </a:spcBef>
              <a:spcAft>
                <a:spcPts val="0"/>
              </a:spcAft>
              <a:buSzPts val="2000"/>
              <a:buFont typeface="Calibri"/>
              <a:buChar char="•"/>
            </a:pPr>
            <a:r>
              <a:rPr lang="en-US" sz="2000">
                <a:latin typeface="Calibri"/>
                <a:ea typeface="Calibri"/>
                <a:cs typeface="Calibri"/>
                <a:sym typeface="Calibri"/>
              </a:rPr>
              <a:t>Ogni persona insegna il proprio sottoargomento ai compagni.</a:t>
            </a:r>
            <a:endParaRPr sz="2000">
              <a:latin typeface="Calibri"/>
              <a:ea typeface="Calibri"/>
              <a:cs typeface="Calibri"/>
              <a:sym typeface="Calibri"/>
            </a:endParaRPr>
          </a:p>
          <a:p>
            <a:pPr indent="-355600" lvl="0" marL="457200" rtl="0" algn="l">
              <a:spcBef>
                <a:spcPts val="0"/>
              </a:spcBef>
              <a:spcAft>
                <a:spcPts val="0"/>
              </a:spcAft>
              <a:buSzPts val="2000"/>
              <a:buFont typeface="Calibri"/>
              <a:buChar char="•"/>
            </a:pPr>
            <a:r>
              <a:rPr lang="en-US" sz="2000">
                <a:latin typeface="Calibri"/>
                <a:ea typeface="Calibri"/>
                <a:cs typeface="Calibri"/>
                <a:sym typeface="Calibri"/>
              </a:rPr>
              <a:t>Tutti apprendono tutte le parti dell’argomento gli uni dagli altri.</a:t>
            </a:r>
            <a:endParaRPr/>
          </a:p>
        </p:txBody>
      </p:sp>
      <p:sp>
        <p:nvSpPr>
          <p:cNvPr id="157" name="Google Shape;157;g3722aa74ac6_0_381"/>
          <p:cNvSpPr txBox="1"/>
          <p:nvPr/>
        </p:nvSpPr>
        <p:spPr>
          <a:xfrm>
            <a:off x="157160" y="5506421"/>
            <a:ext cx="3246300" cy="400200"/>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chemeClr val="dk1"/>
              </a:buClr>
              <a:buSzPts val="2000"/>
              <a:buFont typeface="Arial"/>
              <a:buAutoNum type="arabicPeriod" startAt="3"/>
            </a:pPr>
            <a:r>
              <a:rPr b="1" i="0" lang="en-US" sz="2000" u="none" cap="none" strike="noStrike">
                <a:solidFill>
                  <a:schemeClr val="dk1"/>
                </a:solidFill>
                <a:latin typeface="Calibri"/>
                <a:ea typeface="Calibri"/>
                <a:cs typeface="Calibri"/>
                <a:sym typeface="Calibri"/>
              </a:rPr>
              <a:t>S</a:t>
            </a:r>
            <a:r>
              <a:rPr b="1" lang="en-US" sz="2000">
                <a:solidFill>
                  <a:schemeClr val="dk1"/>
                </a:solidFill>
                <a:latin typeface="Calibri"/>
                <a:ea typeface="Calibri"/>
                <a:cs typeface="Calibri"/>
                <a:sym typeface="Calibri"/>
              </a:rPr>
              <a:t>intetizzare e applicare</a:t>
            </a:r>
            <a:endParaRPr b="0" i="0" sz="2000" u="none" cap="none" strike="noStrike">
              <a:solidFill>
                <a:srgbClr val="000000"/>
              </a:solidFill>
              <a:latin typeface="Calibri"/>
              <a:ea typeface="Calibri"/>
              <a:cs typeface="Calibri"/>
              <a:sym typeface="Calibri"/>
            </a:endParaRPr>
          </a:p>
        </p:txBody>
      </p:sp>
      <p:sp>
        <p:nvSpPr>
          <p:cNvPr id="158" name="Google Shape;158;g3722aa74ac6_0_381"/>
          <p:cNvSpPr txBox="1"/>
          <p:nvPr/>
        </p:nvSpPr>
        <p:spPr>
          <a:xfrm>
            <a:off x="3623732" y="5400243"/>
            <a:ext cx="7044300" cy="708000"/>
          </a:xfrm>
          <a:prstGeom prst="rect">
            <a:avLst/>
          </a:prstGeom>
          <a:noFill/>
          <a:ln>
            <a:noFill/>
          </a:ln>
        </p:spPr>
        <p:txBody>
          <a:bodyPr anchorCtr="0" anchor="t" bIns="45700" lIns="91425" spcFirstLastPara="1" rIns="91425" wrap="square" tIns="45700">
            <a:spAutoFit/>
          </a:bodyPr>
          <a:lstStyle/>
          <a:p>
            <a:pPr indent="-355600" lvl="0" marL="457200" rtl="0" algn="l">
              <a:spcBef>
                <a:spcPts val="0"/>
              </a:spcBef>
              <a:spcAft>
                <a:spcPts val="0"/>
              </a:spcAft>
              <a:buSzPts val="2000"/>
              <a:buFont typeface="Calibri"/>
              <a:buChar char="●"/>
            </a:pPr>
            <a:r>
              <a:rPr lang="en-US" sz="2000">
                <a:latin typeface="Calibri"/>
                <a:ea typeface="Calibri"/>
                <a:cs typeface="Calibri"/>
                <a:sym typeface="Calibri"/>
              </a:rPr>
              <a:t>Uniscono le intuizioni per co-progettare un breve scenario didattico sulla privacy dei dati.</a:t>
            </a:r>
            <a:endParaRPr sz="2000">
              <a:latin typeface="Calibri"/>
              <a:ea typeface="Calibri"/>
              <a:cs typeface="Calibri"/>
              <a:sym typeface="Calibri"/>
            </a:endParaRPr>
          </a:p>
        </p:txBody>
      </p:sp>
      <p:sp>
        <p:nvSpPr>
          <p:cNvPr id="159" name="Google Shape;159;g3722aa74ac6_0_381"/>
          <p:cNvSpPr txBox="1"/>
          <p:nvPr/>
        </p:nvSpPr>
        <p:spPr>
          <a:xfrm>
            <a:off x="157159" y="6206418"/>
            <a:ext cx="3246300" cy="400200"/>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chemeClr val="dk1"/>
              </a:buClr>
              <a:buSzPts val="2000"/>
              <a:buFont typeface="Arial"/>
              <a:buAutoNum type="arabicPeriod" startAt="4"/>
            </a:pPr>
            <a:r>
              <a:rPr b="1" lang="en-US" sz="2000">
                <a:solidFill>
                  <a:schemeClr val="dk1"/>
                </a:solidFill>
                <a:latin typeface="Calibri"/>
                <a:ea typeface="Calibri"/>
                <a:cs typeface="Calibri"/>
                <a:sym typeface="Calibri"/>
              </a:rPr>
              <a:t>Riflettere</a:t>
            </a:r>
            <a:endParaRPr b="0" i="0" sz="2000" u="none" cap="none" strike="noStrike">
              <a:solidFill>
                <a:srgbClr val="000000"/>
              </a:solidFill>
              <a:latin typeface="Calibri"/>
              <a:ea typeface="Calibri"/>
              <a:cs typeface="Calibri"/>
              <a:sym typeface="Calibri"/>
            </a:endParaRPr>
          </a:p>
        </p:txBody>
      </p:sp>
      <p:sp>
        <p:nvSpPr>
          <p:cNvPr id="160" name="Google Shape;160;g3722aa74ac6_0_381"/>
          <p:cNvSpPr txBox="1"/>
          <p:nvPr/>
        </p:nvSpPr>
        <p:spPr>
          <a:xfrm>
            <a:off x="3606799" y="6232168"/>
            <a:ext cx="7044300" cy="400200"/>
          </a:xfrm>
          <a:prstGeom prst="rect">
            <a:avLst/>
          </a:prstGeom>
          <a:noFill/>
          <a:ln>
            <a:noFill/>
          </a:ln>
        </p:spPr>
        <p:txBody>
          <a:bodyPr anchorCtr="0" anchor="t" bIns="45700" lIns="91425" spcFirstLastPara="1" rIns="91425" wrap="square" tIns="45700">
            <a:spAutoFit/>
          </a:bodyPr>
          <a:lstStyle/>
          <a:p>
            <a:pPr indent="-355600" lvl="0" marL="457200" marR="0" rtl="0" algn="l">
              <a:lnSpc>
                <a:spcPct val="100000"/>
              </a:lnSpc>
              <a:spcBef>
                <a:spcPts val="0"/>
              </a:spcBef>
              <a:spcAft>
                <a:spcPts val="0"/>
              </a:spcAft>
              <a:buSzPts val="2000"/>
              <a:buFont typeface="Calibri"/>
              <a:buChar char="●"/>
            </a:pPr>
            <a:r>
              <a:rPr b="0" i="0" lang="en-US" sz="2000" u="none" cap="none" strike="noStrike">
                <a:solidFill>
                  <a:srgbClr val="000000"/>
                </a:solidFill>
                <a:latin typeface="Calibri"/>
                <a:ea typeface="Calibri"/>
                <a:cs typeface="Calibri"/>
                <a:sym typeface="Calibri"/>
              </a:rPr>
              <a:t>Discussion</a:t>
            </a:r>
            <a:r>
              <a:rPr lang="en-US" sz="2000">
                <a:latin typeface="Calibri"/>
                <a:ea typeface="Calibri"/>
                <a:cs typeface="Calibri"/>
                <a:sym typeface="Calibri"/>
              </a:rPr>
              <a:t>e in plenaria</a:t>
            </a:r>
            <a:endParaRPr b="0" i="0" sz="2000" u="none" cap="none" strike="noStrik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722aa74ac6_0_3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RoundRobin Brainstorming</a:t>
            </a:r>
            <a:endParaRPr b="1" sz="3200"/>
          </a:p>
        </p:txBody>
      </p:sp>
      <p:sp>
        <p:nvSpPr>
          <p:cNvPr id="167" name="Google Shape;167;g3722aa74ac6_0_39"/>
          <p:cNvSpPr txBox="1"/>
          <p:nvPr>
            <p:ph idx="2" type="body"/>
          </p:nvPr>
        </p:nvSpPr>
        <p:spPr>
          <a:xfrm>
            <a:off x="149679" y="797521"/>
            <a:ext cx="6177600" cy="567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https://www.youtube.com/watch?v=tMBu5XZs-LA</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id="168" name="Google Shape;168;g3722aa74ac6_0_39">
            <a:hlinkClick r:id="rId4"/>
          </p:cNvPr>
          <p:cNvPicPr preferRelativeResize="0"/>
          <p:nvPr/>
        </p:nvPicPr>
        <p:blipFill rotWithShape="1">
          <a:blip r:embed="rId5">
            <a:alphaModFix/>
          </a:blip>
          <a:srcRect b="0" l="0" r="0" t="0"/>
          <a:stretch/>
        </p:blipFill>
        <p:spPr>
          <a:xfrm>
            <a:off x="2008337" y="1364500"/>
            <a:ext cx="8123615" cy="524045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Informazioni e principi teorici</a:t>
            </a:r>
            <a:endParaRPr/>
          </a:p>
        </p:txBody>
      </p:sp>
      <p:sp>
        <p:nvSpPr>
          <p:cNvPr id="175" name="Google Shape;175;p20"/>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76" name="Google Shape;176;p20"/>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 Deriva da tecniche di brainstorming (Osborn, 1953).</a:t>
            </a:r>
            <a:endParaRPr/>
          </a:p>
          <a:p>
            <a:pPr indent="-228600" lvl="0" marL="457200" marR="0" rtl="0" algn="l">
              <a:lnSpc>
                <a:spcPct val="90000"/>
              </a:lnSpc>
              <a:spcBef>
                <a:spcPts val="1000"/>
              </a:spcBef>
              <a:spcAft>
                <a:spcPts val="0"/>
              </a:spcAft>
              <a:buClr>
                <a:schemeClr val="accent4"/>
              </a:buClr>
              <a:buSzPts val="1800"/>
              <a:buFont typeface="Arial"/>
              <a:buNone/>
            </a:pPr>
            <a:r>
              <a:rPr lang="en-US"/>
              <a:t>. Si basa sulla Teoria dell’equità (Adams, 1965) – pari opportunità di partecipazione.</a:t>
            </a:r>
            <a:endParaRPr/>
          </a:p>
          <a:p>
            <a:pPr indent="-228600" lvl="0" marL="457200" marR="0" rtl="0" algn="l">
              <a:lnSpc>
                <a:spcPct val="90000"/>
              </a:lnSpc>
              <a:spcBef>
                <a:spcPts val="1000"/>
              </a:spcBef>
              <a:spcAft>
                <a:spcPts val="0"/>
              </a:spcAft>
              <a:buClr>
                <a:schemeClr val="accent4"/>
              </a:buClr>
              <a:buSzPts val="1800"/>
              <a:buFont typeface="Arial"/>
              <a:buNone/>
            </a:pPr>
            <a:r>
              <a:rPr lang="en-US"/>
              <a:t>. È stato dimostrato che aumenta la varietà nelle idee generate del 40% (Topping, 2009).</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Vantaggi</a:t>
            </a:r>
            <a:endParaRPr/>
          </a:p>
        </p:txBody>
      </p:sp>
      <p:sp>
        <p:nvSpPr>
          <p:cNvPr id="183" name="Google Shape;183;p21"/>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84" name="Google Shape;184;p21"/>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2600"/>
              <a:t>. Uguaglianza:</a:t>
            </a:r>
            <a:r>
              <a:rPr lang="en-US" sz="2600"/>
              <a:t> garantisce la partecipazione di tutte e tutti.</a:t>
            </a:r>
            <a:endParaRPr sz="2600"/>
          </a:p>
          <a:p>
            <a:pPr indent="-228600" lvl="0" marL="457200" marR="0" rtl="0" algn="l">
              <a:lnSpc>
                <a:spcPct val="90000"/>
              </a:lnSpc>
              <a:spcBef>
                <a:spcPts val="1000"/>
              </a:spcBef>
              <a:spcAft>
                <a:spcPts val="0"/>
              </a:spcAft>
              <a:buClr>
                <a:schemeClr val="accent4"/>
              </a:buClr>
              <a:buSzPts val="1800"/>
              <a:buFont typeface="Arial"/>
              <a:buNone/>
            </a:pPr>
            <a:r>
              <a:rPr b="1" lang="en-US" sz="2600"/>
              <a:t>. Diversità di idee generate:</a:t>
            </a:r>
            <a:r>
              <a:rPr lang="en-US" sz="2600"/>
              <a:t> sfrutta l’intelligenza collettiva.</a:t>
            </a:r>
            <a:endParaRPr sz="2600"/>
          </a:p>
          <a:p>
            <a:pPr indent="-228600" lvl="0" marL="457200" marR="0" rtl="0" algn="l">
              <a:lnSpc>
                <a:spcPct val="90000"/>
              </a:lnSpc>
              <a:spcBef>
                <a:spcPts val="1000"/>
              </a:spcBef>
              <a:spcAft>
                <a:spcPts val="0"/>
              </a:spcAft>
              <a:buClr>
                <a:schemeClr val="accent4"/>
              </a:buClr>
              <a:buSzPts val="1800"/>
              <a:buFont typeface="Arial"/>
              <a:buNone/>
            </a:pPr>
            <a:r>
              <a:rPr b="1" lang="en-US" sz="2600"/>
              <a:t>. Efficienza: </a:t>
            </a:r>
            <a:r>
              <a:rPr lang="en-US" sz="2600"/>
              <a:t>riduce il rischio di andare fuori tema.</a:t>
            </a:r>
            <a:endParaRPr sz="2600"/>
          </a:p>
          <a:p>
            <a:pPr indent="-228600" lvl="0" marL="457200" marR="0" rtl="0" algn="l">
              <a:lnSpc>
                <a:spcPct val="90000"/>
              </a:lnSpc>
              <a:spcBef>
                <a:spcPts val="1000"/>
              </a:spcBef>
              <a:spcAft>
                <a:spcPts val="0"/>
              </a:spcAft>
              <a:buClr>
                <a:schemeClr val="accent4"/>
              </a:buClr>
              <a:buSzPts val="1800"/>
              <a:buFont typeface="Arial"/>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Un elemento chiave per il successo</a:t>
            </a:r>
            <a:endParaRPr/>
          </a:p>
        </p:txBody>
      </p:sp>
      <p:sp>
        <p:nvSpPr>
          <p:cNvPr id="191" name="Google Shape;191;p18"/>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92" name="Google Shape;192;p18"/>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193" name="Google Shape;193;p18"/>
          <p:cNvPicPr preferRelativeResize="0"/>
          <p:nvPr/>
        </p:nvPicPr>
        <p:blipFill rotWithShape="1">
          <a:blip r:embed="rId3">
            <a:alphaModFix/>
          </a:blip>
          <a:srcRect b="0" l="0" r="0" t="0"/>
          <a:stretch/>
        </p:blipFill>
        <p:spPr>
          <a:xfrm>
            <a:off x="2701725" y="1895475"/>
            <a:ext cx="5715000" cy="46863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3722aa74ac6_0_3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t>Processo </a:t>
            </a:r>
            <a:r>
              <a:rPr b="1" lang="en-US" sz="2800"/>
              <a:t>Step-by-Step: Attività 2</a:t>
            </a:r>
            <a:endParaRPr b="1" sz="2800"/>
          </a:p>
        </p:txBody>
      </p:sp>
      <p:sp>
        <p:nvSpPr>
          <p:cNvPr id="200" name="Google Shape;200;g3722aa74ac6_0_348"/>
          <p:cNvSpPr txBox="1"/>
          <p:nvPr>
            <p:ph idx="2" type="body"/>
          </p:nvPr>
        </p:nvSpPr>
        <p:spPr>
          <a:xfrm>
            <a:off x="97970" y="1100735"/>
            <a:ext cx="11944500" cy="57573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rPr b="1" lang="en-US" sz="1100">
                <a:solidFill>
                  <a:srgbClr val="000000"/>
                </a:solidFill>
                <a:latin typeface="Arial"/>
                <a:ea typeface="Arial"/>
                <a:cs typeface="Arial"/>
                <a:sym typeface="Arial"/>
              </a:rPr>
              <a:t>I</a:t>
            </a:r>
            <a:r>
              <a:rPr b="1" lang="en-US" sz="2200">
                <a:solidFill>
                  <a:srgbClr val="000000"/>
                </a:solidFill>
                <a:latin typeface="Arial"/>
                <a:ea typeface="Arial"/>
                <a:cs typeface="Arial"/>
                <a:sym typeface="Arial"/>
              </a:rPr>
              <a:t>n gruppi di 3-4 persone:</a:t>
            </a:r>
            <a:br>
              <a:rPr b="1" lang="en-US" sz="2200">
                <a:solidFill>
                  <a:srgbClr val="000000"/>
                </a:solidFill>
                <a:latin typeface="Arial"/>
                <a:ea typeface="Arial"/>
                <a:cs typeface="Arial"/>
                <a:sym typeface="Arial"/>
              </a:rPr>
            </a:br>
            <a:r>
              <a:rPr b="1" i="1" lang="en-US" sz="2400">
                <a:solidFill>
                  <a:schemeClr val="accent3"/>
                </a:solidFill>
                <a:latin typeface="Arial"/>
                <a:ea typeface="Arial"/>
                <a:cs typeface="Arial"/>
                <a:sym typeface="Arial"/>
              </a:rPr>
              <a:t> Quali sono le principali sfide o punti di forza nel modo in cui l’informatica viene attualmente insegnata nel vostro paese?</a:t>
            </a:r>
            <a:endParaRPr b="1" i="1" sz="2400">
              <a:solidFill>
                <a:schemeClr val="accent3"/>
              </a:solidFill>
              <a:latin typeface="Arial"/>
              <a:ea typeface="Arial"/>
              <a:cs typeface="Arial"/>
              <a:sym typeface="Arial"/>
            </a:endParaRPr>
          </a:p>
          <a:p>
            <a:pPr indent="0" lvl="0" marL="0" rtl="0" algn="l">
              <a:lnSpc>
                <a:spcPct val="115000"/>
              </a:lnSpc>
              <a:spcBef>
                <a:spcPts val="1200"/>
              </a:spcBef>
              <a:spcAft>
                <a:spcPts val="0"/>
              </a:spcAft>
              <a:buNone/>
            </a:pPr>
            <a:r>
              <a:rPr b="1" lang="en-US" sz="2200">
                <a:solidFill>
                  <a:srgbClr val="000000"/>
                </a:solidFill>
                <a:latin typeface="Arial"/>
                <a:ea typeface="Arial"/>
                <a:cs typeface="Arial"/>
                <a:sym typeface="Arial"/>
              </a:rPr>
              <a:t>PASSAGGI:</a:t>
            </a:r>
            <a:endParaRPr b="1" sz="2200">
              <a:solidFill>
                <a:srgbClr val="000000"/>
              </a:solidFill>
              <a:latin typeface="Arial"/>
              <a:ea typeface="Arial"/>
              <a:cs typeface="Arial"/>
              <a:sym typeface="Arial"/>
            </a:endParaRPr>
          </a:p>
          <a:p>
            <a:pPr indent="-368300" lvl="0" marL="457200" rtl="0" algn="l">
              <a:lnSpc>
                <a:spcPct val="115000"/>
              </a:lnSpc>
              <a:spcBef>
                <a:spcPts val="1200"/>
              </a:spcBef>
              <a:spcAft>
                <a:spcPts val="0"/>
              </a:spcAft>
              <a:buClr>
                <a:srgbClr val="000000"/>
              </a:buClr>
              <a:buSzPts val="2200"/>
              <a:buAutoNum type="arabicPeriod"/>
            </a:pPr>
            <a:r>
              <a:rPr lang="en-US" sz="2200">
                <a:solidFill>
                  <a:srgbClr val="000000"/>
                </a:solidFill>
                <a:latin typeface="Arial"/>
                <a:ea typeface="Arial"/>
                <a:cs typeface="Arial"/>
                <a:sym typeface="Arial"/>
              </a:rPr>
              <a:t>Assegnare i ruoli nel gruppo</a:t>
            </a:r>
            <a:br>
              <a:rPr lang="en-US" sz="2200">
                <a:solidFill>
                  <a:srgbClr val="000000"/>
                </a:solidFill>
                <a:latin typeface="Arial"/>
                <a:ea typeface="Arial"/>
                <a:cs typeface="Arial"/>
                <a:sym typeface="Arial"/>
              </a:rPr>
            </a:br>
            <a:endParaRPr sz="2200">
              <a:solidFill>
                <a:srgbClr val="000000"/>
              </a:solidFill>
              <a:latin typeface="Arial"/>
              <a:ea typeface="Arial"/>
              <a:cs typeface="Arial"/>
              <a:sym typeface="Arial"/>
            </a:endParaRPr>
          </a:p>
          <a:p>
            <a:pPr indent="-368300" lvl="0" marL="457200" rtl="0" algn="l">
              <a:lnSpc>
                <a:spcPct val="115000"/>
              </a:lnSpc>
              <a:spcBef>
                <a:spcPts val="0"/>
              </a:spcBef>
              <a:spcAft>
                <a:spcPts val="0"/>
              </a:spcAft>
              <a:buClr>
                <a:srgbClr val="000000"/>
              </a:buClr>
              <a:buSzPts val="2200"/>
              <a:buAutoNum type="arabicPeriod"/>
            </a:pPr>
            <a:r>
              <a:rPr lang="en-US" sz="2200">
                <a:solidFill>
                  <a:srgbClr val="000000"/>
                </a:solidFill>
                <a:latin typeface="Arial"/>
                <a:ea typeface="Arial"/>
                <a:cs typeface="Arial"/>
                <a:sym typeface="Arial"/>
              </a:rPr>
              <a:t>A turno condividere le idee (30 secondi ciascuno): ognuno condivide un’idea senza interruzioni</a:t>
            </a:r>
            <a:br>
              <a:rPr lang="en-US" sz="2200">
                <a:solidFill>
                  <a:srgbClr val="000000"/>
                </a:solidFill>
                <a:latin typeface="Arial"/>
                <a:ea typeface="Arial"/>
                <a:cs typeface="Arial"/>
                <a:sym typeface="Arial"/>
              </a:rPr>
            </a:br>
            <a:endParaRPr sz="2200">
              <a:solidFill>
                <a:srgbClr val="000000"/>
              </a:solidFill>
              <a:latin typeface="Arial"/>
              <a:ea typeface="Arial"/>
              <a:cs typeface="Arial"/>
              <a:sym typeface="Arial"/>
            </a:endParaRPr>
          </a:p>
          <a:p>
            <a:pPr indent="-368300" lvl="0" marL="457200" rtl="0" algn="l">
              <a:lnSpc>
                <a:spcPct val="115000"/>
              </a:lnSpc>
              <a:spcBef>
                <a:spcPts val="0"/>
              </a:spcBef>
              <a:spcAft>
                <a:spcPts val="0"/>
              </a:spcAft>
              <a:buClr>
                <a:srgbClr val="000000"/>
              </a:buClr>
              <a:buSzPts val="2200"/>
              <a:buAutoNum type="arabicPeriod"/>
            </a:pPr>
            <a:r>
              <a:rPr lang="en-US" sz="2200">
                <a:solidFill>
                  <a:srgbClr val="000000"/>
                </a:solidFill>
                <a:latin typeface="Arial"/>
                <a:ea typeface="Arial"/>
                <a:cs typeface="Arial"/>
                <a:sym typeface="Arial"/>
              </a:rPr>
              <a:t>Mettere insieme le idee (5 minuti): discutere e unire le osservazioni in 2-3 temi comuni</a:t>
            </a:r>
            <a:br>
              <a:rPr lang="en-US" sz="2200">
                <a:solidFill>
                  <a:srgbClr val="000000"/>
                </a:solidFill>
                <a:latin typeface="Arial"/>
                <a:ea typeface="Arial"/>
                <a:cs typeface="Arial"/>
                <a:sym typeface="Arial"/>
              </a:rPr>
            </a:br>
            <a:endParaRPr sz="22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2200">
                <a:solidFill>
                  <a:srgbClr val="000000"/>
                </a:solidFill>
                <a:latin typeface="Arial"/>
                <a:ea typeface="Arial"/>
                <a:cs typeface="Arial"/>
                <a:sym typeface="Arial"/>
              </a:rPr>
              <a:t>Presentare in 1 minuto</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28600" lvl="0" marL="457200" marR="0" rtl="0" algn="l">
              <a:lnSpc>
                <a:spcPct val="90000"/>
              </a:lnSpc>
              <a:spcBef>
                <a:spcPts val="1200"/>
              </a:spcBef>
              <a:spcAft>
                <a:spcPts val="0"/>
              </a:spcAft>
              <a:buClr>
                <a:schemeClr val="accent4"/>
              </a:buClr>
              <a:buSzPts val="1800"/>
              <a:buFont typeface="Arial"/>
              <a:buNone/>
            </a:pPr>
            <a:r>
              <a:t/>
            </a:r>
            <a:endParaRPr b="1"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g3722aa74ac6_0_289"/>
          <p:cNvSpPr txBox="1"/>
          <p:nvPr>
            <p:ph type="title"/>
          </p:nvPr>
        </p:nvSpPr>
        <p:spPr>
          <a:xfrm>
            <a:off x="1343024" y="2539577"/>
            <a:ext cx="9506100" cy="1778700"/>
          </a:xfrm>
          <a:prstGeom prst="rect">
            <a:avLst/>
          </a:prstGeom>
          <a:noFill/>
          <a:ln>
            <a:noFill/>
          </a:ln>
        </p:spPr>
        <p:txBody>
          <a:bodyPr anchorCtr="0" anchor="ctr" bIns="54000" lIns="54000" spcFirstLastPara="1" rIns="54000" wrap="square" tIns="54000">
            <a:noAutofit/>
          </a:bodyPr>
          <a:lstStyle/>
          <a:p>
            <a:pPr indent="0" lvl="0" marL="0" rtl="0" algn="ctr">
              <a:lnSpc>
                <a:spcPct val="90000"/>
              </a:lnSpc>
              <a:spcBef>
                <a:spcPts val="0"/>
              </a:spcBef>
              <a:spcAft>
                <a:spcPts val="0"/>
              </a:spcAft>
              <a:buSzPts val="3800"/>
              <a:buNone/>
            </a:pPr>
            <a:r>
              <a:rPr lang="en-US" sz="4800">
                <a:solidFill>
                  <a:schemeClr val="accent1"/>
                </a:solidFill>
              </a:rPr>
              <a:t>Quali sfide hai incontrato nell’uso del metodo Jigsaw e come le affronteresti?</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Sfide nell’implementazione (Jigsaw)</a:t>
            </a:r>
            <a:endParaRPr/>
          </a:p>
        </p:txBody>
      </p:sp>
      <p:sp>
        <p:nvSpPr>
          <p:cNvPr id="212" name="Google Shape;212;p23"/>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13" name="Google Shape;213;p23"/>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1. Partecipazione disuguale</a:t>
            </a:r>
            <a:endParaRPr/>
          </a:p>
          <a:p>
            <a:pPr indent="-228600" lvl="0" marL="457200" marR="0" rtl="0" algn="l">
              <a:lnSpc>
                <a:spcPct val="90000"/>
              </a:lnSpc>
              <a:spcBef>
                <a:spcPts val="1000"/>
              </a:spcBef>
              <a:spcAft>
                <a:spcPts val="0"/>
              </a:spcAft>
              <a:buClr>
                <a:schemeClr val="accent4"/>
              </a:buClr>
              <a:buSzPts val="1800"/>
              <a:buFont typeface="Arial"/>
              <a:buNone/>
            </a:pPr>
            <a:r>
              <a:rPr lang="en-US"/>
              <a:t>Alcuni membri dominano, altri rimangono in silenzio.</a:t>
            </a:r>
            <a:endParaRPr/>
          </a:p>
          <a:p>
            <a:pPr indent="-228600" lvl="0" marL="457200" marR="0" rtl="0" algn="l">
              <a:lnSpc>
                <a:spcPct val="90000"/>
              </a:lnSpc>
              <a:spcBef>
                <a:spcPts val="1000"/>
              </a:spcBef>
              <a:spcAft>
                <a:spcPts val="0"/>
              </a:spcAft>
              <a:buClr>
                <a:schemeClr val="accent4"/>
              </a:buClr>
              <a:buSzPts val="1800"/>
              <a:buFont typeface="Arial"/>
              <a:buNone/>
            </a:pPr>
            <a:r>
              <a:rPr lang="en-US"/>
              <a:t>2. Si  </a:t>
            </a:r>
            <a:r>
              <a:rPr lang="en-US"/>
              <a:t>sfiorano</a:t>
            </a:r>
            <a:r>
              <a:rPr lang="en-US"/>
              <a:t> i tempi</a:t>
            </a:r>
            <a:endParaRPr/>
          </a:p>
          <a:p>
            <a:pPr indent="-228600" lvl="0" marL="457200" marR="0" rtl="0" algn="l">
              <a:lnSpc>
                <a:spcPct val="90000"/>
              </a:lnSpc>
              <a:spcBef>
                <a:spcPts val="1000"/>
              </a:spcBef>
              <a:spcAft>
                <a:spcPts val="0"/>
              </a:spcAft>
              <a:buClr>
                <a:schemeClr val="accent4"/>
              </a:buClr>
              <a:buSzPts val="1800"/>
              <a:buFont typeface="Arial"/>
              <a:buNone/>
            </a:pPr>
            <a:r>
              <a:rPr lang="en-US"/>
              <a:t>I </a:t>
            </a:r>
            <a:r>
              <a:rPr lang="en-US"/>
              <a:t>gruppi perdono la concentrazione o dedicano troppo tempo a una sola fase.</a:t>
            </a:r>
            <a:endParaRPr/>
          </a:p>
          <a:p>
            <a:pPr indent="-228600" lvl="0" marL="457200" marR="0" rtl="0" algn="l">
              <a:lnSpc>
                <a:spcPct val="90000"/>
              </a:lnSpc>
              <a:spcBef>
                <a:spcPts val="1000"/>
              </a:spcBef>
              <a:spcAft>
                <a:spcPts val="0"/>
              </a:spcAft>
              <a:buClr>
                <a:schemeClr val="accent4"/>
              </a:buClr>
              <a:buSzPts val="1800"/>
              <a:buFont typeface="Arial"/>
              <a:buNone/>
            </a:pPr>
            <a:r>
              <a:rPr lang="en-US"/>
              <a:t>3. sintesi superficiali</a:t>
            </a:r>
            <a:endParaRPr/>
          </a:p>
          <a:p>
            <a:pPr indent="-228600" lvl="0" marL="457200" marR="0" rtl="0" algn="l">
              <a:lnSpc>
                <a:spcPct val="90000"/>
              </a:lnSpc>
              <a:spcBef>
                <a:spcPts val="1000"/>
              </a:spcBef>
              <a:spcAft>
                <a:spcPts val="0"/>
              </a:spcAft>
              <a:buClr>
                <a:schemeClr val="accent4"/>
              </a:buClr>
              <a:buSzPts val="1800"/>
              <a:buFont typeface="Arial"/>
              <a:buNone/>
            </a:pPr>
            <a:r>
              <a:rPr lang="en-US"/>
              <a:t>I risultati finali vengono copiati e incollati, senza una reale integrazione dei contenuti.</a:t>
            </a:r>
            <a:endParaRPr/>
          </a:p>
          <a:p>
            <a:pPr indent="0" lvl="0" marL="0" rtl="0" algn="l">
              <a:lnSpc>
                <a:spcPct val="115000"/>
              </a:lnSpc>
              <a:spcBef>
                <a:spcPts val="0"/>
              </a:spcBef>
              <a:spcAft>
                <a:spcPts val="0"/>
              </a:spcAft>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10;&#10;Το περιεχόμενο που δημιουργείται από τεχνολογία AI ενδέχεται να είναι εσφαλμένο." id="214" name="Google Shape;214;p23"/>
          <p:cNvPicPr preferRelativeResize="0"/>
          <p:nvPr/>
        </p:nvPicPr>
        <p:blipFill rotWithShape="1">
          <a:blip r:embed="rId3">
            <a:alphaModFix/>
          </a:blip>
          <a:srcRect b="0" l="0" r="0" t="0"/>
          <a:stretch/>
        </p:blipFill>
        <p:spPr>
          <a:xfrm>
            <a:off x="5868876" y="3082311"/>
            <a:ext cx="6225153" cy="369404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g3722aa74ac6_0_2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Soluzioni (Jigsaw)</a:t>
            </a:r>
            <a:endParaRPr/>
          </a:p>
        </p:txBody>
      </p:sp>
      <p:graphicFrame>
        <p:nvGraphicFramePr>
          <p:cNvPr id="221" name="Google Shape;221;g3722aa74ac6_0_248"/>
          <p:cNvGraphicFramePr/>
          <p:nvPr/>
        </p:nvGraphicFramePr>
        <p:xfrm>
          <a:off x="989532" y="2021375"/>
          <a:ext cx="3000000" cy="3000000"/>
        </p:xfrm>
        <a:graphic>
          <a:graphicData uri="http://schemas.openxmlformats.org/drawingml/2006/table">
            <a:tbl>
              <a:tblPr bandRow="1" firstRow="1">
                <a:noFill/>
                <a:tableStyleId>{3DC72641-E852-47FC-B983-45A4F4C06339}</a:tableStyleId>
              </a:tblPr>
              <a:tblGrid>
                <a:gridCol w="3761750"/>
                <a:gridCol w="6451175"/>
              </a:tblGrid>
              <a:tr h="776950">
                <a:tc>
                  <a:txBody>
                    <a:bodyPr/>
                    <a:lstStyle/>
                    <a:p>
                      <a:pPr indent="0" lvl="0" marL="0" marR="0" rtl="0" algn="ctr">
                        <a:lnSpc>
                          <a:spcPct val="100000"/>
                        </a:lnSpc>
                        <a:spcBef>
                          <a:spcPts val="0"/>
                        </a:spcBef>
                        <a:spcAft>
                          <a:spcPts val="0"/>
                        </a:spcAft>
                        <a:buNone/>
                      </a:pPr>
                      <a:r>
                        <a:rPr lang="en-US" sz="2800">
                          <a:solidFill>
                            <a:schemeClr val="lt2"/>
                          </a:solidFill>
                          <a:latin typeface="Calibri"/>
                          <a:ea typeface="Calibri"/>
                          <a:cs typeface="Calibri"/>
                          <a:sym typeface="Calibri"/>
                        </a:rPr>
                        <a:t>Sfida</a:t>
                      </a:r>
                      <a:endParaRPr sz="2800" u="none" cap="none" strike="noStrike">
                        <a:solidFill>
                          <a:schemeClr val="lt2"/>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None/>
                      </a:pPr>
                      <a:r>
                        <a:rPr lang="en-US" sz="2800" u="none" cap="none" strike="noStrike">
                          <a:solidFill>
                            <a:schemeClr val="lt2"/>
                          </a:solidFill>
                          <a:latin typeface="Calibri"/>
                          <a:ea typeface="Calibri"/>
                          <a:cs typeface="Calibri"/>
                          <a:sym typeface="Calibri"/>
                        </a:rPr>
                        <a:t>Solu</a:t>
                      </a:r>
                      <a:r>
                        <a:rPr lang="en-US" sz="2800">
                          <a:solidFill>
                            <a:schemeClr val="lt2"/>
                          </a:solidFill>
                          <a:latin typeface="Calibri"/>
                          <a:ea typeface="Calibri"/>
                          <a:cs typeface="Calibri"/>
                          <a:sym typeface="Calibri"/>
                        </a:rPr>
                        <a:t>zione</a:t>
                      </a:r>
                      <a:endParaRPr sz="2800" u="none" cap="none" strike="noStrike">
                        <a:solidFill>
                          <a:schemeClr val="lt2"/>
                        </a:solidFill>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a:latin typeface="Calibri"/>
                          <a:ea typeface="Calibri"/>
                          <a:cs typeface="Calibri"/>
                          <a:sym typeface="Calibri"/>
                        </a:rPr>
                        <a:t>Partecipazione diseguale</a:t>
                      </a:r>
                      <a:endParaRPr sz="2400">
                        <a:latin typeface="Calibri"/>
                        <a:ea typeface="Calibri"/>
                        <a:cs typeface="Calibri"/>
                        <a:sym typeface="Calibri"/>
                      </a:endParaRPr>
                    </a:p>
                    <a:p>
                      <a:pPr indent="0" lvl="0" marL="0" marR="0" rtl="0" algn="l">
                        <a:lnSpc>
                          <a:spcPct val="100000"/>
                        </a:lnSpc>
                        <a:spcBef>
                          <a:spcPts val="0"/>
                        </a:spcBef>
                        <a:spcAft>
                          <a:spcPts val="0"/>
                        </a:spcAft>
                        <a:buNone/>
                      </a:pPr>
                      <a:r>
                        <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Ass</a:t>
                      </a:r>
                      <a:r>
                        <a:rPr lang="en-US" sz="2400">
                          <a:latin typeface="Calibri"/>
                          <a:ea typeface="Calibri"/>
                          <a:cs typeface="Calibri"/>
                          <a:sym typeface="Calibri"/>
                        </a:rPr>
                        <a:t>egnare ruoli </a:t>
                      </a:r>
                      <a:r>
                        <a:rPr lang="en-US" sz="2400" u="none" cap="none" strike="noStrike">
                          <a:latin typeface="Calibri"/>
                          <a:ea typeface="Calibri"/>
                          <a:cs typeface="Calibri"/>
                          <a:sym typeface="Calibri"/>
                        </a:rPr>
                        <a:t>(e.g., </a:t>
                      </a:r>
                      <a:r>
                        <a:rPr lang="en-US" sz="2400">
                          <a:latin typeface="Calibri"/>
                          <a:ea typeface="Calibri"/>
                          <a:cs typeface="Calibri"/>
                          <a:sym typeface="Calibri"/>
                        </a:rPr>
                        <a:t>controllore del tempo</a:t>
                      </a:r>
                      <a:r>
                        <a:rPr lang="en-US" sz="2400" u="none" cap="none" strike="noStrike">
                          <a:latin typeface="Calibri"/>
                          <a:ea typeface="Calibri"/>
                          <a:cs typeface="Calibri"/>
                          <a:sym typeface="Calibri"/>
                        </a:rPr>
                        <a:t>)</a:t>
                      </a:r>
                      <a:endParaRPr/>
                    </a:p>
                  </a:txBody>
                  <a:tcPr marT="45725" marB="45725" marR="91450" marL="91450"/>
                </a:tc>
              </a:tr>
              <a:tr h="776950">
                <a:tc>
                  <a:txBody>
                    <a:bodyPr/>
                    <a:lstStyle/>
                    <a:p>
                      <a:pPr indent="0" lvl="0" marL="0" marR="0" rtl="0" algn="l">
                        <a:lnSpc>
                          <a:spcPct val="100000"/>
                        </a:lnSpc>
                        <a:spcBef>
                          <a:spcPts val="0"/>
                        </a:spcBef>
                        <a:spcAft>
                          <a:spcPts val="0"/>
                        </a:spcAft>
                        <a:buNone/>
                      </a:pPr>
                      <a:r>
                        <a:rPr lang="en-US" sz="2400">
                          <a:latin typeface="Calibri"/>
                          <a:ea typeface="Calibri"/>
                          <a:cs typeface="Calibri"/>
                          <a:sym typeface="Calibri"/>
                        </a:rPr>
                        <a:t>Sforamenti di tempo</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Us</a:t>
                      </a:r>
                      <a:r>
                        <a:rPr lang="en-US" sz="2400">
                          <a:latin typeface="Calibri"/>
                          <a:ea typeface="Calibri"/>
                          <a:cs typeface="Calibri"/>
                          <a:sym typeface="Calibri"/>
                        </a:rPr>
                        <a:t>are timer visibili per il </a:t>
                      </a:r>
                      <a:r>
                        <a:rPr lang="en-US" sz="2400">
                          <a:latin typeface="Calibri"/>
                          <a:ea typeface="Calibri"/>
                          <a:cs typeface="Calibri"/>
                          <a:sym typeface="Calibri"/>
                        </a:rPr>
                        <a:t>conto</a:t>
                      </a:r>
                      <a:r>
                        <a:rPr lang="en-US" sz="2400">
                          <a:latin typeface="Calibri"/>
                          <a:ea typeface="Calibri"/>
                          <a:cs typeface="Calibri"/>
                          <a:sym typeface="Calibri"/>
                        </a:rPr>
                        <a:t> alla rovescia</a:t>
                      </a:r>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S</a:t>
                      </a:r>
                      <a:r>
                        <a:rPr lang="en-US" sz="2400">
                          <a:latin typeface="Calibri"/>
                          <a:ea typeface="Calibri"/>
                          <a:cs typeface="Calibri"/>
                          <a:sym typeface="Calibri"/>
                        </a:rPr>
                        <a:t>intesi superficiale</a:t>
                      </a:r>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a:latin typeface="Calibri"/>
                          <a:ea typeface="Calibri"/>
                          <a:cs typeface="Calibri"/>
                          <a:sym typeface="Calibri"/>
                        </a:rPr>
                        <a:t>Fornire modelli/template per unire le idee</a:t>
                      </a:r>
                      <a:endParaRPr/>
                    </a:p>
                  </a:txBody>
                  <a:tcPr marT="45725" marB="45725" marR="91450" marL="9145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g3722aa74ac6_0_219"/>
          <p:cNvSpPr txBox="1"/>
          <p:nvPr>
            <p:ph type="title"/>
          </p:nvPr>
        </p:nvSpPr>
        <p:spPr>
          <a:xfrm>
            <a:off x="1343024" y="2539577"/>
            <a:ext cx="9506100" cy="1778700"/>
          </a:xfrm>
          <a:prstGeom prst="rect">
            <a:avLst/>
          </a:prstGeom>
          <a:noFill/>
          <a:ln>
            <a:noFill/>
          </a:ln>
        </p:spPr>
        <p:txBody>
          <a:bodyPr anchorCtr="0" anchor="ctr" bIns="54000" lIns="54000" spcFirstLastPara="1" rIns="54000" wrap="square" tIns="54000">
            <a:noAutofit/>
          </a:bodyPr>
          <a:lstStyle/>
          <a:p>
            <a:pPr indent="0" lvl="0" marL="0" rtl="0" algn="l">
              <a:lnSpc>
                <a:spcPct val="115000"/>
              </a:lnSpc>
              <a:spcBef>
                <a:spcPts val="0"/>
              </a:spcBef>
              <a:spcAft>
                <a:spcPts val="0"/>
              </a:spcAft>
              <a:buNone/>
            </a:pPr>
            <a:r>
              <a:t/>
            </a:r>
            <a:endParaRPr sz="1100">
              <a:solidFill>
                <a:srgbClr val="000000"/>
              </a:solidFill>
              <a:latin typeface="Arial"/>
              <a:ea typeface="Arial"/>
              <a:cs typeface="Arial"/>
              <a:sym typeface="Arial"/>
            </a:endParaRPr>
          </a:p>
          <a:p>
            <a:pPr indent="0" lvl="0" marL="0" rtl="0" algn="ctr">
              <a:lnSpc>
                <a:spcPct val="90000"/>
              </a:lnSpc>
              <a:spcBef>
                <a:spcPts val="0"/>
              </a:spcBef>
              <a:spcAft>
                <a:spcPts val="0"/>
              </a:spcAft>
              <a:buSzPts val="3800"/>
              <a:buNone/>
            </a:pPr>
            <a:r>
              <a:rPr lang="en-US" sz="4800">
                <a:solidFill>
                  <a:schemeClr val="accent1"/>
                </a:solidFill>
              </a:rPr>
              <a:t>Quali sfide hai incontrato nell'utilizzo del metodo RoundRobin e come le affronteresti?</a:t>
            </a:r>
            <a:endParaRPr sz="4800">
              <a:solidFill>
                <a:schemeClr val="accent1"/>
              </a:solidFill>
            </a:endParaRPr>
          </a:p>
          <a:p>
            <a:pPr indent="0" lvl="0" marL="0" rtl="0" algn="ctr">
              <a:lnSpc>
                <a:spcPct val="90000"/>
              </a:lnSpc>
              <a:spcBef>
                <a:spcPts val="0"/>
              </a:spcBef>
              <a:spcAft>
                <a:spcPts val="0"/>
              </a:spcAft>
              <a:buSzPts val="3800"/>
              <a:buNone/>
            </a:pPr>
            <a:r>
              <a:t/>
            </a:r>
            <a:endParaRPr sz="480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2"/>
          <p:cNvSpPr txBox="1"/>
          <p:nvPr>
            <p:ph type="ctrTitle"/>
          </p:nvPr>
        </p:nvSpPr>
        <p:spPr>
          <a:xfrm>
            <a:off x="240701" y="1916193"/>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2000"/>
              <a:buNone/>
            </a:pPr>
            <a:r>
              <a:rPr lang="en-US"/>
              <a:t>Modulo 8: Laboratorio: co-progettazione e valutazione degli scenari di apprendimento per l’insegnamento e la valutazione dell’informatica nella scuola primaria in base al quadro di TINKER</a:t>
            </a:r>
            <a:endParaRPr/>
          </a:p>
        </p:txBody>
      </p:sp>
      <p:sp>
        <p:nvSpPr>
          <p:cNvPr id="93" name="Google Shape;93;p2"/>
          <p:cNvSpPr txBox="1"/>
          <p:nvPr>
            <p:ph idx="1" type="subTitle"/>
          </p:nvPr>
        </p:nvSpPr>
        <p:spPr>
          <a:xfrm>
            <a:off x="401325" y="3728025"/>
            <a:ext cx="48924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sz="1800">
                <a:solidFill>
                  <a:srgbClr val="1D1D1B"/>
                </a:solidFill>
              </a:rPr>
              <a:t>Unità 8.1: Creazione collaborativa di scenari di apprendimento efficaci</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Sfide nell’implementazione (Round Robin)</a:t>
            </a:r>
            <a:endParaRPr/>
          </a:p>
        </p:txBody>
      </p:sp>
      <p:sp>
        <p:nvSpPr>
          <p:cNvPr id="233" name="Google Shape;233;p2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34" name="Google Shape;234;p26"/>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1. Sfida: idee ripetitive	</a:t>
            </a:r>
            <a:endParaRPr/>
          </a:p>
          <a:p>
            <a:pPr indent="-228600" lvl="0" marL="457200" marR="0" rtl="0" algn="l">
              <a:lnSpc>
                <a:spcPct val="90000"/>
              </a:lnSpc>
              <a:spcBef>
                <a:spcPts val="1000"/>
              </a:spcBef>
              <a:spcAft>
                <a:spcPts val="0"/>
              </a:spcAft>
              <a:buClr>
                <a:schemeClr val="accent4"/>
              </a:buClr>
              <a:buSzPts val="1800"/>
              <a:buFont typeface="Arial"/>
              <a:buNone/>
            </a:pPr>
            <a:r>
              <a:rPr lang="en-US"/>
              <a:t>Le risposte tendono a ripetere gli stessi concetti.</a:t>
            </a:r>
            <a:endParaRPr/>
          </a:p>
          <a:p>
            <a:pPr indent="-228600" lvl="0" marL="457200" marR="0" rtl="0" algn="l">
              <a:lnSpc>
                <a:spcPct val="90000"/>
              </a:lnSpc>
              <a:spcBef>
                <a:spcPts val="1000"/>
              </a:spcBef>
              <a:spcAft>
                <a:spcPts val="0"/>
              </a:spcAft>
              <a:buClr>
                <a:schemeClr val="accent4"/>
              </a:buClr>
              <a:buSzPts val="1800"/>
              <a:buFont typeface="Arial"/>
              <a:buNone/>
            </a:pPr>
            <a:r>
              <a:rPr lang="en-US"/>
              <a:t>2. Sfida: limiti di tempo</a:t>
            </a:r>
            <a:endParaRPr/>
          </a:p>
          <a:p>
            <a:pPr indent="-228600" lvl="0" marL="457200" marR="0" rtl="0" algn="l">
              <a:lnSpc>
                <a:spcPct val="90000"/>
              </a:lnSpc>
              <a:spcBef>
                <a:spcPts val="1000"/>
              </a:spcBef>
              <a:spcAft>
                <a:spcPts val="0"/>
              </a:spcAft>
              <a:buClr>
                <a:schemeClr val="accent4"/>
              </a:buClr>
              <a:buSzPts val="1800"/>
              <a:buFont typeface="Arial"/>
              <a:buNone/>
            </a:pPr>
            <a:r>
              <a:rPr lang="en-US"/>
              <a:t>I limiti di 30 secondi possono sembrare affrettati o stressanti.</a:t>
            </a:r>
            <a:endParaRPr/>
          </a:p>
          <a:p>
            <a:pPr indent="-228600" lvl="0" marL="457200" marR="0" rtl="0" algn="l">
              <a:lnSpc>
                <a:spcPct val="90000"/>
              </a:lnSpc>
              <a:spcBef>
                <a:spcPts val="1000"/>
              </a:spcBef>
              <a:spcAft>
                <a:spcPts val="0"/>
              </a:spcAft>
              <a:buClr>
                <a:schemeClr val="accent4"/>
              </a:buClr>
              <a:buSzPts val="1800"/>
              <a:buFont typeface="Arial"/>
              <a:buNone/>
            </a:pPr>
            <a:r>
              <a:rPr lang="en-US"/>
              <a:t>3. Sfida: personalità dominanti rispetto ad altre</a:t>
            </a:r>
            <a:endParaRPr/>
          </a:p>
          <a:p>
            <a:pPr indent="-228600" lvl="0" marL="457200" marR="0" rtl="0" algn="l">
              <a:lnSpc>
                <a:spcPct val="90000"/>
              </a:lnSpc>
              <a:spcBef>
                <a:spcPts val="1000"/>
              </a:spcBef>
              <a:spcAft>
                <a:spcPts val="0"/>
              </a:spcAft>
              <a:buClr>
                <a:schemeClr val="accent4"/>
              </a:buClr>
              <a:buSzPts val="1800"/>
              <a:buFont typeface="Arial"/>
              <a:buNone/>
            </a:pPr>
            <a:r>
              <a:rPr lang="en-US"/>
              <a:t>Alcuni partecipanti tendono a superare i limiti di tempo o a usare toni inappropriati.</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10;&#10;Το περιεχόμενο που δημιουργείται από τεχνολογία AI ενδέχεται να είναι εσφαλμένο." id="235" name="Google Shape;235;p26"/>
          <p:cNvPicPr preferRelativeResize="0"/>
          <p:nvPr/>
        </p:nvPicPr>
        <p:blipFill rotWithShape="1">
          <a:blip r:embed="rId3">
            <a:alphaModFix/>
          </a:blip>
          <a:srcRect b="0" l="0" r="0" t="0"/>
          <a:stretch/>
        </p:blipFill>
        <p:spPr>
          <a:xfrm>
            <a:off x="6434908" y="2186941"/>
            <a:ext cx="5874041" cy="456493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g3722aa74ac6_0_15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Soluzioni (RoundRobin)</a:t>
            </a:r>
            <a:endParaRPr b="1" sz="3200"/>
          </a:p>
        </p:txBody>
      </p:sp>
      <p:graphicFrame>
        <p:nvGraphicFramePr>
          <p:cNvPr id="242" name="Google Shape;242;g3722aa74ac6_0_156"/>
          <p:cNvGraphicFramePr/>
          <p:nvPr/>
        </p:nvGraphicFramePr>
        <p:xfrm>
          <a:off x="989532" y="2021375"/>
          <a:ext cx="3000000" cy="3000000"/>
        </p:xfrm>
        <a:graphic>
          <a:graphicData uri="http://schemas.openxmlformats.org/drawingml/2006/table">
            <a:tbl>
              <a:tblPr bandRow="1" firstRow="1">
                <a:noFill/>
                <a:tableStyleId>{3DC72641-E852-47FC-B983-45A4F4C06339}</a:tableStyleId>
              </a:tblPr>
              <a:tblGrid>
                <a:gridCol w="3869350"/>
                <a:gridCol w="6343600"/>
              </a:tblGrid>
              <a:tr h="776950">
                <a:tc>
                  <a:txBody>
                    <a:bodyPr/>
                    <a:lstStyle/>
                    <a:p>
                      <a:pPr indent="0" lvl="0" marL="0" marR="0" rtl="0" algn="ctr">
                        <a:lnSpc>
                          <a:spcPct val="100000"/>
                        </a:lnSpc>
                        <a:spcBef>
                          <a:spcPts val="0"/>
                        </a:spcBef>
                        <a:spcAft>
                          <a:spcPts val="0"/>
                        </a:spcAft>
                        <a:buNone/>
                      </a:pPr>
                      <a:r>
                        <a:rPr lang="en-US" sz="2800">
                          <a:solidFill>
                            <a:schemeClr val="lt2"/>
                          </a:solidFill>
                          <a:latin typeface="Calibri"/>
                          <a:ea typeface="Calibri"/>
                          <a:cs typeface="Calibri"/>
                          <a:sym typeface="Calibri"/>
                        </a:rPr>
                        <a:t>Sfide</a:t>
                      </a:r>
                      <a:endParaRPr sz="2800" u="none" cap="none" strike="noStrike">
                        <a:solidFill>
                          <a:schemeClr val="lt2"/>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None/>
                      </a:pPr>
                      <a:r>
                        <a:rPr lang="en-US" sz="2800" u="none" cap="none" strike="noStrike">
                          <a:solidFill>
                            <a:schemeClr val="lt2"/>
                          </a:solidFill>
                          <a:latin typeface="Calibri"/>
                          <a:ea typeface="Calibri"/>
                          <a:cs typeface="Calibri"/>
                          <a:sym typeface="Calibri"/>
                        </a:rPr>
                        <a:t>Sol</a:t>
                      </a:r>
                      <a:r>
                        <a:rPr lang="en-US" sz="2800">
                          <a:solidFill>
                            <a:schemeClr val="lt2"/>
                          </a:solidFill>
                          <a:latin typeface="Calibri"/>
                          <a:ea typeface="Calibri"/>
                          <a:cs typeface="Calibri"/>
                          <a:sym typeface="Calibri"/>
                        </a:rPr>
                        <a:t>uzioni</a:t>
                      </a:r>
                      <a:endParaRPr sz="2800" u="none" cap="none" strike="noStrike">
                        <a:solidFill>
                          <a:schemeClr val="lt2"/>
                        </a:solidFill>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a:latin typeface="Calibri"/>
                          <a:ea typeface="Calibri"/>
                          <a:cs typeface="Calibri"/>
                          <a:sym typeface="Calibri"/>
                        </a:rPr>
                        <a:t>Idee ripetitive</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Ass</a:t>
                      </a:r>
                      <a:r>
                        <a:rPr lang="en-US" sz="2400">
                          <a:latin typeface="Calibri"/>
                          <a:ea typeface="Calibri"/>
                          <a:cs typeface="Calibri"/>
                          <a:sym typeface="Calibri"/>
                        </a:rPr>
                        <a:t>egnare sotto temi (es.contenuto, linguaggio)</a:t>
                      </a:r>
                      <a:endParaRPr/>
                    </a:p>
                  </a:txBody>
                  <a:tcPr marT="45725" marB="45725" marR="91450" marL="91450"/>
                </a:tc>
              </a:tr>
              <a:tr h="776950">
                <a:tc>
                  <a:txBody>
                    <a:bodyPr/>
                    <a:lstStyle/>
                    <a:p>
                      <a:pPr indent="0" lvl="0" marL="0" marR="0" rtl="0" algn="l">
                        <a:lnSpc>
                          <a:spcPct val="100000"/>
                        </a:lnSpc>
                        <a:spcBef>
                          <a:spcPts val="0"/>
                        </a:spcBef>
                        <a:spcAft>
                          <a:spcPts val="0"/>
                        </a:spcAft>
                        <a:buNone/>
                      </a:pPr>
                      <a:r>
                        <a:rPr lang="en-US" sz="2400">
                          <a:latin typeface="Calibri"/>
                          <a:ea typeface="Calibri"/>
                          <a:cs typeface="Calibri"/>
                          <a:sym typeface="Calibri"/>
                        </a:rPr>
                        <a:t>Limiti del tempo</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Us</a:t>
                      </a:r>
                      <a:r>
                        <a:rPr lang="en-US" sz="2400">
                          <a:latin typeface="Calibri"/>
                          <a:ea typeface="Calibri"/>
                          <a:cs typeface="Calibri"/>
                          <a:sym typeface="Calibri"/>
                        </a:rPr>
                        <a:t>are il limite di 1 idea per turno</a:t>
                      </a:r>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a:latin typeface="Calibri"/>
                          <a:ea typeface="Calibri"/>
                          <a:cs typeface="Calibri"/>
                          <a:sym typeface="Calibri"/>
                        </a:rPr>
                        <a:t>Personalità dominanti</a:t>
                      </a:r>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Random</a:t>
                      </a:r>
                      <a:r>
                        <a:rPr lang="en-US" sz="2400">
                          <a:latin typeface="Calibri"/>
                          <a:ea typeface="Calibri"/>
                          <a:cs typeface="Calibri"/>
                          <a:sym typeface="Calibri"/>
                        </a:rPr>
                        <a:t>izzare l’ordine degli interventi</a:t>
                      </a:r>
                      <a:endParaRPr/>
                    </a:p>
                  </a:txBody>
                  <a:tcPr marT="45725" marB="45725" marR="91450" marL="9145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7"/>
          <p:cNvSpPr txBox="1"/>
          <p:nvPr/>
        </p:nvSpPr>
        <p:spPr>
          <a:xfrm>
            <a:off x="271525" y="1153551"/>
            <a:ext cx="9477386" cy="5373858"/>
          </a:xfrm>
          <a:prstGeom prst="rect">
            <a:avLst/>
          </a:prstGeom>
          <a:noFill/>
          <a:ln>
            <a:noFill/>
          </a:ln>
        </p:spPr>
        <p:txBody>
          <a:bodyPr anchorCtr="0" anchor="t" bIns="91425" lIns="91425" spcFirstLastPara="1" rIns="91425" wrap="square" tIns="91425">
            <a:noAutofit/>
          </a:bodyPr>
          <a:lstStyle/>
          <a:p>
            <a:pPr indent="0" lvl="0" marL="0" marR="0" rtl="0" algn="l">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Riassumere i punti principali:</a:t>
            </a:r>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Il ricorso alle strategie collaborative migliora la condivisione  delle conoscenze e competenze, promuove l’uguaglianza e migliora il controllo della qualità.</a:t>
            </a:r>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Il metodo “Jigsaw” dipende in larga parte dall’efficace integrazione delle idee dei gruppi, mentre la tecnica di brainstorming “Round Robin” si basa sulla condivisione di feedback positivi a rotazione.</a:t>
            </a:r>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7000"/>
              </a:lnSpc>
              <a:spcBef>
                <a:spcPts val="800"/>
              </a:spcBef>
              <a:spcAft>
                <a:spcPts val="800"/>
              </a:spcAft>
              <a:buClr>
                <a:srgbClr val="000000"/>
              </a:buClr>
              <a:buSzPts val="1100"/>
              <a:buFont typeface="Arial"/>
              <a:buNone/>
            </a:pPr>
            <a:r>
              <a:t/>
            </a:r>
            <a:endParaRPr b="1" i="0" sz="1100" u="none" cap="none" strike="noStrike">
              <a:solidFill>
                <a:srgbClr val="000000"/>
              </a:solidFill>
              <a:latin typeface="Calibri"/>
              <a:ea typeface="Calibri"/>
              <a:cs typeface="Calibri"/>
              <a:sym typeface="Calibri"/>
            </a:endParaRPr>
          </a:p>
        </p:txBody>
      </p:sp>
      <p:sp>
        <p:nvSpPr>
          <p:cNvPr id="248" name="Google Shape;248;p2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Riflessione e conclusioni</a:t>
            </a:r>
            <a:endParaRPr b="1" sz="2800">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Compiti</a:t>
            </a:r>
            <a:endParaRPr/>
          </a:p>
        </p:txBody>
      </p:sp>
      <p:sp>
        <p:nvSpPr>
          <p:cNvPr id="255" name="Google Shape;255;p28"/>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56" name="Google Shape;256;p28"/>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Utilizza il metodo “Jigsaw” o la tecnica “Round Robin” per co-progettare uno scenario di apprendimento sugli algoritmi nei social media, impegnandoti per garantire l’autenticità e l’inclusione di genere.</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8"/>
          <p:cNvSpPr txBox="1"/>
          <p:nvPr>
            <p:ph type="ctrTitle"/>
          </p:nvPr>
        </p:nvSpPr>
        <p:spPr>
          <a:xfrm>
            <a:off x="-1500841" y="99259"/>
            <a:ext cx="7832271" cy="104336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accent1"/>
              </a:buClr>
              <a:buSzPts val="2000"/>
              <a:buFont typeface="Calibri"/>
              <a:buNone/>
            </a:pPr>
            <a:r>
              <a:rPr lang="en-US">
                <a:solidFill>
                  <a:schemeClr val="lt1"/>
                </a:solidFill>
              </a:rPr>
              <a:t>In caso sia necessario support, contattateci:</a:t>
            </a:r>
            <a:br>
              <a:rPr lang="en-US"/>
            </a:br>
            <a:endParaRPr/>
          </a:p>
        </p:txBody>
      </p:sp>
      <p:grpSp>
        <p:nvGrpSpPr>
          <p:cNvPr id="262" name="Google Shape;262;p8"/>
          <p:cNvGrpSpPr/>
          <p:nvPr/>
        </p:nvGrpSpPr>
        <p:grpSpPr>
          <a:xfrm>
            <a:off x="2179865" y="4729766"/>
            <a:ext cx="7832271" cy="1110328"/>
            <a:chOff x="2179603" y="4888792"/>
            <a:chExt cx="7798545" cy="1110328"/>
          </a:xfrm>
        </p:grpSpPr>
        <p:pic>
          <p:nvPicPr>
            <p:cNvPr id="263" name="Google Shape;263;p8"/>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64" name="Google Shape;264;p8"/>
            <p:cNvPicPr preferRelativeResize="0"/>
            <p:nvPr/>
          </p:nvPicPr>
          <p:blipFill rotWithShape="1">
            <a:blip r:embed="rId4">
              <a:alphaModFix/>
            </a:blip>
            <a:srcRect b="5544" l="9996" r="6842" t="21988"/>
            <a:stretch/>
          </p:blipFill>
          <p:spPr>
            <a:xfrm>
              <a:off x="3796545" y="4949617"/>
              <a:ext cx="1406759" cy="526545"/>
            </a:xfrm>
            <a:prstGeom prst="rect">
              <a:avLst/>
            </a:prstGeom>
            <a:noFill/>
            <a:ln>
              <a:noFill/>
            </a:ln>
          </p:spPr>
        </p:pic>
        <p:pic>
          <p:nvPicPr>
            <p:cNvPr id="265" name="Google Shape;265;p8"/>
            <p:cNvPicPr preferRelativeResize="0"/>
            <p:nvPr/>
          </p:nvPicPr>
          <p:blipFill rotWithShape="1">
            <a:blip r:embed="rId5">
              <a:alphaModFix/>
            </a:blip>
            <a:srcRect b="0" l="0" r="0" t="0"/>
            <a:stretch/>
          </p:blipFill>
          <p:spPr>
            <a:xfrm>
              <a:off x="5134273" y="4888792"/>
              <a:ext cx="1053678" cy="602102"/>
            </a:xfrm>
            <a:prstGeom prst="rect">
              <a:avLst/>
            </a:prstGeom>
            <a:noFill/>
            <a:ln>
              <a:noFill/>
            </a:ln>
          </p:spPr>
        </p:pic>
        <p:pic>
          <p:nvPicPr>
            <p:cNvPr id="266" name="Google Shape;266;p8"/>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67" name="Google Shape;267;p8"/>
            <p:cNvPicPr preferRelativeResize="0"/>
            <p:nvPr/>
          </p:nvPicPr>
          <p:blipFill rotWithShape="1">
            <a:blip r:embed="rId7">
              <a:alphaModFix/>
            </a:blip>
            <a:srcRect b="0" l="6519" r="6458" t="2905"/>
            <a:stretch/>
          </p:blipFill>
          <p:spPr>
            <a:xfrm>
              <a:off x="7781600" y="4945247"/>
              <a:ext cx="2196548" cy="545647"/>
            </a:xfrm>
            <a:prstGeom prst="rect">
              <a:avLst/>
            </a:prstGeom>
            <a:noFill/>
            <a:ln>
              <a:noFill/>
            </a:ln>
          </p:spPr>
        </p:pic>
        <p:pic>
          <p:nvPicPr>
            <p:cNvPr id="268" name="Google Shape;268;p8"/>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69" name="Google Shape;269;p8"/>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70" name="Google Shape;270;p8"/>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71" name="Google Shape;271;p8"/>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72" name="Google Shape;272;p8"/>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graphicFrame>
        <p:nvGraphicFramePr>
          <p:cNvPr id="273" name="Google Shape;273;p8"/>
          <p:cNvGraphicFramePr/>
          <p:nvPr/>
        </p:nvGraphicFramePr>
        <p:xfrm>
          <a:off x="652932" y="1295326"/>
          <a:ext cx="3000000" cy="3000000"/>
        </p:xfrm>
        <a:graphic>
          <a:graphicData uri="http://schemas.openxmlformats.org/drawingml/2006/table">
            <a:tbl>
              <a:tblPr>
                <a:noFill/>
                <a:tableStyleId>{04970A27-2567-48A0-9F6A-6F2842FF95C6}</a:tableStyleId>
              </a:tblPr>
              <a:tblGrid>
                <a:gridCol w="1323975"/>
                <a:gridCol w="1885950"/>
                <a:gridCol w="2486025"/>
              </a:tblGrid>
              <a:tr h="467350">
                <a:tc>
                  <a:txBody>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2F2F2"/>
                          </a:solidFill>
                          <a:latin typeface="Calibri"/>
                          <a:ea typeface="Calibri"/>
                          <a:cs typeface="Calibri"/>
                          <a:sym typeface="Calibri"/>
                        </a:rPr>
                        <a:t>Partner</a:t>
                      </a:r>
                      <a:endParaRPr sz="1400" u="none" cap="none" strike="noStrike"/>
                    </a:p>
                  </a:txBody>
                  <a:tcPr marT="45725" marB="45725" marR="73025" marL="73025" anchor="ctr">
                    <a:lnL cap="flat" cmpd="sng" w="9525">
                      <a:solidFill>
                        <a:srgbClr val="16C45B"/>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2F2F2"/>
                          </a:solidFill>
                          <a:latin typeface="Calibri"/>
                          <a:ea typeface="Calibri"/>
                          <a:cs typeface="Calibri"/>
                          <a:sym typeface="Calibri"/>
                        </a:rPr>
                        <a:t>Nome</a:t>
                      </a:r>
                      <a:endParaRPr sz="1400" u="none" cap="none" strike="noStrike"/>
                    </a:p>
                  </a:txBody>
                  <a:tcPr marT="45725" marB="45725" marR="73025" marL="7302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2F2F2"/>
                          </a:solidFill>
                          <a:latin typeface="Calibri"/>
                          <a:ea typeface="Calibri"/>
                          <a:cs typeface="Calibri"/>
                          <a:sym typeface="Calibri"/>
                        </a:rPr>
                        <a:t>Indirizzo e-mail</a:t>
                      </a:r>
                      <a:endParaRPr sz="1400" u="none" cap="none" strike="noStrike"/>
                    </a:p>
                  </a:txBody>
                  <a:tcPr marT="45725" marB="45725" marR="73025" marL="73025" anchor="ctr">
                    <a:lnL cap="flat" cmpd="sng" w="9525">
                      <a:solidFill>
                        <a:srgbClr val="000000">
                          <a:alpha val="0"/>
                        </a:srgbClr>
                      </a:solidFill>
                      <a:prstDash val="solid"/>
                      <a:round/>
                      <a:headEnd len="sm" w="sm" type="none"/>
                      <a:tailEnd len="sm" w="sm" type="none"/>
                    </a:lnL>
                    <a:lnR cap="flat" cmpd="sng" w="9525">
                      <a:solidFill>
                        <a:srgbClr val="16C45B"/>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16C45B"/>
                      </a:solidFill>
                      <a:prstDash val="solid"/>
                      <a:round/>
                      <a:headEnd len="sm" w="sm" type="none"/>
                      <a:tailEnd len="sm" w="sm" type="none"/>
                    </a:lnB>
                    <a:solidFill>
                      <a:srgbClr val="16C45B"/>
                    </a:solidFill>
                  </a:tcPr>
                </a:tc>
              </a:tr>
              <a:tr h="2451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RUG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Dina Maniar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d.maniar@rug.nl</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16C45B"/>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578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RUG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Luana Silveri</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l.silveri@rug.nl</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3344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UNIZG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Juraj Petrović</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juraj.petrovic@fer.hr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5655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UNIZG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Marija Vurnek</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marija.vurnek@fer.hr</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686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CARDET</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Chrysanthi Konstanti</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chrysanthi.konstanti@cardet.org</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r h="268600">
                <a:tc>
                  <a:txBody>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151515"/>
                          </a:solidFill>
                          <a:latin typeface="Calibri"/>
                          <a:ea typeface="Calibri"/>
                          <a:cs typeface="Calibri"/>
                          <a:sym typeface="Calibri"/>
                        </a:rPr>
                        <a:t>TINKER team</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All partners</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51515"/>
                          </a:solidFill>
                          <a:latin typeface="Calibri"/>
                          <a:ea typeface="Calibri"/>
                          <a:cs typeface="Calibri"/>
                          <a:sym typeface="Calibri"/>
                        </a:rPr>
                        <a:t>tinkerproject@googlegroups.com</a:t>
                      </a:r>
                      <a:endParaRPr sz="1400" u="none" cap="none" strike="noStrike"/>
                    </a:p>
                  </a:txBody>
                  <a:tcPr marT="45725" marB="45725" marR="73025" marL="73025" anchor="ctr">
                    <a:lnL cap="flat" cmpd="sng" w="9525">
                      <a:solidFill>
                        <a:srgbClr val="61ED98"/>
                      </a:solidFill>
                      <a:prstDash val="solid"/>
                      <a:round/>
                      <a:headEnd len="sm" w="sm" type="none"/>
                      <a:tailEnd len="sm" w="sm" type="none"/>
                    </a:lnL>
                    <a:lnR cap="flat" cmpd="sng" w="9525">
                      <a:solidFill>
                        <a:srgbClr val="61ED98"/>
                      </a:solidFill>
                      <a:prstDash val="solid"/>
                      <a:round/>
                      <a:headEnd len="sm" w="sm" type="none"/>
                      <a:tailEnd len="sm" w="sm" type="none"/>
                    </a:lnR>
                    <a:lnT cap="flat" cmpd="sng" w="9525">
                      <a:solidFill>
                        <a:srgbClr val="61ED98"/>
                      </a:solidFill>
                      <a:prstDash val="solid"/>
                      <a:round/>
                      <a:headEnd len="sm" w="sm" type="none"/>
                      <a:tailEnd len="sm" w="sm" type="none"/>
                    </a:lnT>
                    <a:lnB cap="flat" cmpd="sng" w="9525">
                      <a:solidFill>
                        <a:srgbClr val="61ED98"/>
                      </a:solidFill>
                      <a:prstDash val="solid"/>
                      <a:round/>
                      <a:headEnd len="sm" w="sm" type="none"/>
                      <a:tailEnd len="sm" w="sm" type="none"/>
                    </a:lnB>
                    <a:solidFill>
                      <a:srgbClr val="CAF9DC"/>
                    </a:solidFill>
                  </a:tcPr>
                </a:tc>
              </a:tr>
            </a:tbl>
          </a:graphicData>
        </a:graphic>
      </p:graphicFrame>
      <p:sp>
        <p:nvSpPr>
          <p:cNvPr id="274" name="Google Shape;274;p8"/>
          <p:cNvSpPr/>
          <p:nvPr/>
        </p:nvSpPr>
        <p:spPr>
          <a:xfrm>
            <a:off x="1254125" y="1759459"/>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p8"/>
          <p:cNvSpPr txBox="1"/>
          <p:nvPr/>
        </p:nvSpPr>
        <p:spPr>
          <a:xfrm>
            <a:off x="1076841" y="3590201"/>
            <a:ext cx="7832271" cy="1600197"/>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chemeClr val="accent1"/>
              </a:buClr>
              <a:buSzPts val="2000"/>
              <a:buFont typeface="Calibri"/>
              <a:buNone/>
            </a:pPr>
            <a:r>
              <a:rPr b="1" i="0" lang="en-US" sz="2000" u="none" cap="none" strike="noStrike">
                <a:solidFill>
                  <a:schemeClr val="accent1"/>
                </a:solidFill>
                <a:latin typeface="Calibri"/>
                <a:ea typeface="Calibri"/>
                <a:cs typeface="Calibri"/>
                <a:sym typeface="Calibri"/>
              </a:rPr>
              <a:t>Grazie!</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0"/>
              </a:spcBef>
              <a:spcAft>
                <a:spcPts val="0"/>
              </a:spcAft>
              <a:buClr>
                <a:schemeClr val="accent1"/>
              </a:buClr>
              <a:buSzPts val="2000"/>
              <a:buFont typeface="Calibri"/>
              <a:buNone/>
            </a:pPr>
            <a:r>
              <a:rPr b="1" i="0" lang="en-US" sz="2000" u="none" cap="none" strike="noStrike">
                <a:solidFill>
                  <a:schemeClr val="accent1"/>
                </a:solidFill>
                <a:latin typeface="Calibri"/>
                <a:ea typeface="Calibri"/>
                <a:cs typeface="Calibri"/>
                <a:sym typeface="Calibri"/>
              </a:rPr>
              <a:t>Il team del WP3</a:t>
            </a:r>
            <a:endParaRPr b="1" i="0" sz="2000" u="none" cap="none" strike="noStrike">
              <a:solidFill>
                <a:schemeClr val="accent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3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Riferimenti bibliografici</a:t>
            </a:r>
            <a:endParaRPr/>
          </a:p>
        </p:txBody>
      </p:sp>
      <p:sp>
        <p:nvSpPr>
          <p:cNvPr id="281" name="Google Shape;281;p31"/>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282" name="Google Shape;282;p31"/>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en-US" sz="1800">
                <a:solidFill>
                  <a:srgbClr val="000000"/>
                </a:solidFill>
                <a:latin typeface="Quattrocento Sans"/>
                <a:ea typeface="Quattrocento Sans"/>
                <a:cs typeface="Quattrocento Sans"/>
                <a:sym typeface="Quattrocento Sans"/>
              </a:rPr>
              <a:t>Aronson, E., &amp; Patnoe, S. (2011). The Jigsaw Classroom. Sage.</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Bambino, D. (2002). Critical friends. Educational Leadership, 59(6), 25-27.</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Johnson, D.W., &amp; Johnson, R.T. (1999). Learning Together and Alone. Allyn &amp; Bacon.</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Koch, M., et al. (2020). Gender-inclusive design in CS education. ACM SIGCSE, 51(1), 12-18.</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Margolis, J., &amp; Fisher, A. (2002). Unlocking the Clubhouse. MIT Press.</a:t>
            </a:r>
            <a:endParaRPr/>
          </a:p>
          <a:p>
            <a:pPr indent="-228600" lvl="0" marL="457200" rtl="0" algn="l">
              <a:lnSpc>
                <a:spcPct val="107000"/>
              </a:lnSpc>
              <a:spcBef>
                <a:spcPts val="1800"/>
              </a:spcBef>
              <a:spcAft>
                <a:spcPts val="0"/>
              </a:spcAft>
              <a:buSzPts val="1800"/>
              <a:buNone/>
            </a:pPr>
            <a:r>
              <a:rPr b="1" lang="en-US">
                <a:solidFill>
                  <a:srgbClr val="000000"/>
                </a:solidFill>
                <a:latin typeface="Quattrocento Sans"/>
                <a:ea typeface="Quattrocento Sans"/>
                <a:cs typeface="Quattrocento Sans"/>
                <a:sym typeface="Quattrocento Sans"/>
              </a:rPr>
              <a:t>Siti internet:</a:t>
            </a:r>
            <a:endParaRPr/>
          </a:p>
          <a:p>
            <a:pPr indent="-228600" lvl="0" marL="457200" rtl="0" algn="l">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3">
                  <a:extLst>
                    <a:ext uri="{A12FA001-AC4F-418D-AE19-62706E023703}">
                      <ahyp:hlinkClr val="tx"/>
                    </a:ext>
                  </a:extLst>
                </a:hlinkClick>
              </a:rPr>
              <a:t>https://www.youtube.com/watch?v=euhtXUgBEts</a:t>
            </a:r>
            <a:r>
              <a:rPr lang="en-US" sz="1800">
                <a:solidFill>
                  <a:srgbClr val="000000"/>
                </a:solidFill>
                <a:latin typeface="Calibri"/>
                <a:ea typeface="Calibri"/>
                <a:cs typeface="Calibri"/>
                <a:sym typeface="Calibri"/>
              </a:rPr>
              <a:t>, The Jigsaw Method, ultimo accesso effettuato il 15/5/2025.</a:t>
            </a:r>
            <a:endParaRPr/>
          </a:p>
          <a:p>
            <a:pPr indent="-228600" lvl="0" marL="457200" rtl="0" algn="l">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4">
                  <a:extLst>
                    <a:ext uri="{A12FA001-AC4F-418D-AE19-62706E023703}">
                      <ahyp:hlinkClr val="tx"/>
                    </a:ext>
                  </a:extLst>
                </a:hlinkClick>
              </a:rPr>
              <a:t>https://www.youtube.com/watch?v=tMBu5XZs-LA</a:t>
            </a:r>
            <a:r>
              <a:rPr lang="en-US" sz="1800">
                <a:solidFill>
                  <a:srgbClr val="000000"/>
                </a:solidFill>
                <a:latin typeface="Calibri"/>
                <a:ea typeface="Calibri"/>
                <a:cs typeface="Calibri"/>
                <a:sym typeface="Calibri"/>
              </a:rPr>
              <a:t>, Steps of RoundRobin, </a:t>
            </a:r>
            <a:r>
              <a:rPr lang="en-US">
                <a:solidFill>
                  <a:srgbClr val="000000"/>
                </a:solidFill>
                <a:latin typeface="Calibri"/>
                <a:ea typeface="Calibri"/>
                <a:cs typeface="Calibri"/>
                <a:sym typeface="Calibri"/>
              </a:rPr>
              <a:t>ultimo accesso effettuato il 15/5/2025</a:t>
            </a:r>
            <a:r>
              <a:rPr lang="en-US" sz="1800">
                <a:solidFill>
                  <a:srgbClr val="000000"/>
                </a:solidFill>
                <a:latin typeface="Calibri"/>
                <a:ea typeface="Calibri"/>
                <a:cs typeface="Calibri"/>
                <a:sym typeface="Calibri"/>
              </a:rPr>
              <a:t>.</a:t>
            </a:r>
            <a:endParaRPr/>
          </a:p>
          <a:p>
            <a:pPr indent="-228600" lvl="0" marL="457200" rtl="0" algn="l">
              <a:lnSpc>
                <a:spcPct val="107000"/>
              </a:lnSpc>
              <a:spcBef>
                <a:spcPts val="1800"/>
              </a:spcBef>
              <a:spcAft>
                <a:spcPts val="0"/>
              </a:spcAft>
              <a:buSzPts val="1800"/>
              <a:buNone/>
            </a:pPr>
            <a:r>
              <a:rPr b="1" lang="en-US" sz="1800">
                <a:solidFill>
                  <a:srgbClr val="000000"/>
                </a:solidFill>
                <a:latin typeface="Calibri"/>
                <a:ea typeface="Calibri"/>
                <a:cs typeface="Calibri"/>
                <a:sym typeface="Calibri"/>
              </a:rPr>
              <a:t>* Le immagini sono state generate </a:t>
            </a:r>
            <a:r>
              <a:rPr b="1" lang="en-US">
                <a:solidFill>
                  <a:srgbClr val="000000"/>
                </a:solidFill>
                <a:latin typeface="Calibri"/>
                <a:ea typeface="Calibri"/>
                <a:cs typeface="Calibri"/>
                <a:sym typeface="Calibri"/>
              </a:rPr>
              <a:t>con </a:t>
            </a:r>
            <a:r>
              <a:rPr b="1" lang="en-US" sz="1800">
                <a:solidFill>
                  <a:srgbClr val="000000"/>
                </a:solidFill>
                <a:latin typeface="Calibri"/>
                <a:ea typeface="Calibri"/>
                <a:cs typeface="Calibri"/>
                <a:sym typeface="Calibri"/>
              </a:rPr>
              <a:t>Napkin AI di Ioannis Georgakopoulos</a:t>
            </a:r>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marR="0" rtl="0" algn="l">
              <a:lnSpc>
                <a:spcPct val="90000"/>
              </a:lnSpc>
              <a:spcBef>
                <a:spcPts val="1800"/>
              </a:spcBef>
              <a:spcAft>
                <a:spcPts val="0"/>
              </a:spcAft>
              <a:buClr>
                <a:schemeClr val="accent4"/>
              </a:buClr>
              <a:buSzPts val="1800"/>
              <a:buFont typeface="Arial"/>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Risultati di apprendimento </a:t>
            </a:r>
            <a:endParaRPr sz="2800">
              <a:solidFill>
                <a:srgbClr val="FFFFFF"/>
              </a:solidFill>
            </a:endParaRPr>
          </a:p>
        </p:txBody>
      </p:sp>
      <p:sp>
        <p:nvSpPr>
          <p:cNvPr id="99" name="Google Shape;99;p4"/>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en-US">
                <a:solidFill>
                  <a:srgbClr val="1D1D1B"/>
                </a:solidFill>
              </a:rPr>
              <a:t>Al termine del modulo, le e i docenti saranno in grado di</a:t>
            </a:r>
            <a:r>
              <a:rPr b="0" i="0" lang="en-US" u="none" strike="noStrike">
                <a:solidFill>
                  <a:srgbClr val="1D1D1B"/>
                </a:solidFill>
                <a:latin typeface="Calibri"/>
                <a:ea typeface="Calibri"/>
                <a:cs typeface="Calibri"/>
                <a:sym typeface="Calibri"/>
              </a:rPr>
              <a:t>:</a:t>
            </a:r>
            <a:endParaRPr b="1" i="0" u="none" strike="noStrike">
              <a:solidFill>
                <a:srgbClr val="1D1D1B"/>
              </a:solidFill>
              <a:latin typeface="Calibri"/>
              <a:ea typeface="Calibri"/>
              <a:cs typeface="Calibri"/>
              <a:sym typeface="Calibri"/>
            </a:endParaRPr>
          </a:p>
          <a:p>
            <a:pPr indent="0" lvl="0" marL="0" rtl="0" algn="l">
              <a:lnSpc>
                <a:spcPct val="90000"/>
              </a:lnSpc>
              <a:spcBef>
                <a:spcPts val="0"/>
              </a:spcBef>
              <a:spcAft>
                <a:spcPts val="0"/>
              </a:spcAft>
              <a:buClr>
                <a:schemeClr val="accent4"/>
              </a:buClr>
              <a:buSzPts val="1800"/>
              <a:buNone/>
            </a:pPr>
            <a:r>
              <a:t/>
            </a:r>
            <a:endParaRPr b="1">
              <a:solidFill>
                <a:srgbClr val="1D1D1B"/>
              </a:solidFill>
              <a:latin typeface="Calibri"/>
              <a:ea typeface="Calibri"/>
              <a:cs typeface="Calibri"/>
              <a:sym typeface="Calibri"/>
            </a:endParaRPr>
          </a:p>
          <a:p>
            <a:pPr indent="0" lvl="0" marL="0" rtl="0" algn="l">
              <a:lnSpc>
                <a:spcPct val="90000"/>
              </a:lnSpc>
              <a:spcBef>
                <a:spcPts val="0"/>
              </a:spcBef>
              <a:spcAft>
                <a:spcPts val="0"/>
              </a:spcAft>
              <a:buSzPts val="1800"/>
              <a:buNone/>
            </a:pPr>
            <a:r>
              <a:rPr lang="en-US">
                <a:solidFill>
                  <a:srgbClr val="1D1D1B"/>
                </a:solidFill>
                <a:latin typeface="Calibri"/>
                <a:ea typeface="Calibri"/>
                <a:cs typeface="Calibri"/>
                <a:sym typeface="Calibri"/>
              </a:rPr>
              <a:t>1. </a:t>
            </a:r>
            <a:r>
              <a:rPr lang="en-US">
                <a:solidFill>
                  <a:srgbClr val="1D1D1B"/>
                </a:solidFill>
              </a:rPr>
              <a:t>Applicare tecniche collaborative strutturate per progettare degli scenari di apprendimento per l’insegnamento dell’informatica</a:t>
            </a:r>
            <a:r>
              <a:rPr lang="en-US">
                <a:solidFill>
                  <a:srgbClr val="1D1D1B"/>
                </a:solidFill>
                <a:latin typeface="Calibri"/>
                <a:ea typeface="Calibri"/>
                <a:cs typeface="Calibri"/>
                <a:sym typeface="Calibri"/>
              </a:rPr>
              <a:t>.</a:t>
            </a:r>
            <a:endParaRPr/>
          </a:p>
          <a:p>
            <a:pPr indent="0" lvl="0" marL="0" rtl="0" algn="l">
              <a:lnSpc>
                <a:spcPct val="90000"/>
              </a:lnSpc>
              <a:spcBef>
                <a:spcPts val="0"/>
              </a:spcBef>
              <a:spcAft>
                <a:spcPts val="0"/>
              </a:spcAft>
              <a:buSzPts val="1800"/>
              <a:buNone/>
            </a:pPr>
            <a:r>
              <a:rPr lang="en-US">
                <a:solidFill>
                  <a:srgbClr val="1D1D1B"/>
                </a:solidFill>
                <a:latin typeface="Calibri"/>
                <a:ea typeface="Calibri"/>
                <a:cs typeface="Calibri"/>
                <a:sym typeface="Calibri"/>
              </a:rPr>
              <a:t>2. </a:t>
            </a:r>
            <a:r>
              <a:rPr lang="en-US">
                <a:solidFill>
                  <a:srgbClr val="1D1D1B"/>
                </a:solidFill>
              </a:rPr>
              <a:t>Attuare strategie come il brainstorming e la costruzione del consenso per generare idee su lezioni inclusive</a:t>
            </a:r>
            <a:r>
              <a:rPr lang="en-US">
                <a:solidFill>
                  <a:srgbClr val="1D1D1B"/>
                </a:solidFill>
                <a:latin typeface="Calibri"/>
                <a:ea typeface="Calibri"/>
                <a:cs typeface="Calibri"/>
                <a:sym typeface="Calibri"/>
              </a:rPr>
              <a:t>.</a:t>
            </a:r>
            <a:endParaRPr/>
          </a:p>
          <a:p>
            <a:pPr indent="0" lvl="0" marL="0" rtl="0" algn="l">
              <a:lnSpc>
                <a:spcPct val="90000"/>
              </a:lnSpc>
              <a:spcBef>
                <a:spcPts val="0"/>
              </a:spcBef>
              <a:spcAft>
                <a:spcPts val="0"/>
              </a:spcAft>
              <a:buSzPts val="1800"/>
              <a:buNone/>
            </a:pPr>
            <a:r>
              <a:rPr lang="en-US">
                <a:solidFill>
                  <a:srgbClr val="1D1D1B"/>
                </a:solidFill>
              </a:rPr>
              <a:t>3. Integrare l’apprendimento autentico e i principi dell’inclusione di genere nella pianificazione collaborativa.</a:t>
            </a:r>
            <a:endParaRPr/>
          </a:p>
          <a:p>
            <a:pPr indent="0" lvl="0" marL="0" rtl="0" algn="l">
              <a:lnSpc>
                <a:spcPct val="90000"/>
              </a:lnSpc>
              <a:spcBef>
                <a:spcPts val="0"/>
              </a:spcBef>
              <a:spcAft>
                <a:spcPts val="0"/>
              </a:spcAft>
              <a:buClr>
                <a:schemeClr val="accent4"/>
              </a:buClr>
              <a:buSzPts val="1800"/>
              <a:buNone/>
            </a:pPr>
            <a:r>
              <a:t/>
            </a:r>
            <a:endParaRPr>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Indice dei contenuti</a:t>
            </a:r>
            <a:endParaRPr sz="2800">
              <a:solidFill>
                <a:srgbClr val="FFFFFF"/>
              </a:solidFill>
            </a:endParaRPr>
          </a:p>
        </p:txBody>
      </p:sp>
      <p:sp>
        <p:nvSpPr>
          <p:cNvPr id="105" name="Google Shape;105;p5"/>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lang="en-US">
                <a:solidFill>
                  <a:srgbClr val="1D1D1B"/>
                </a:solidFill>
                <a:latin typeface="Calibri"/>
                <a:ea typeface="Calibri"/>
                <a:cs typeface="Calibri"/>
                <a:sym typeface="Calibri"/>
              </a:rPr>
              <a:t>. Introduzione</a:t>
            </a:r>
            <a:endParaRPr/>
          </a:p>
          <a:p>
            <a:pPr indent="0" lvl="0" marL="0" rtl="0" algn="l">
              <a:lnSpc>
                <a:spcPct val="90000"/>
              </a:lnSpc>
              <a:spcBef>
                <a:spcPts val="0"/>
              </a:spcBef>
              <a:spcAft>
                <a:spcPts val="0"/>
              </a:spcAft>
              <a:buClr>
                <a:schemeClr val="accent4"/>
              </a:buClr>
              <a:buSzPts val="1800"/>
              <a:buNone/>
            </a:pPr>
            <a:r>
              <a:rPr lang="en-US">
                <a:solidFill>
                  <a:srgbClr val="1D1D1B"/>
                </a:solidFill>
              </a:rPr>
              <a:t>. L’importanza di collaborare</a:t>
            </a:r>
            <a:endParaRPr/>
          </a:p>
          <a:p>
            <a:pPr indent="0" lvl="0" marL="0" rtl="0" algn="l">
              <a:lnSpc>
                <a:spcPct val="90000"/>
              </a:lnSpc>
              <a:spcBef>
                <a:spcPts val="0"/>
              </a:spcBef>
              <a:spcAft>
                <a:spcPts val="0"/>
              </a:spcAft>
              <a:buClr>
                <a:schemeClr val="accent4"/>
              </a:buClr>
              <a:buSzPts val="1800"/>
              <a:buNone/>
            </a:pPr>
            <a:r>
              <a:rPr lang="en-US">
                <a:solidFill>
                  <a:srgbClr val="1D1D1B"/>
                </a:solidFill>
                <a:latin typeface="Calibri"/>
                <a:ea typeface="Calibri"/>
                <a:cs typeface="Calibri"/>
                <a:sym typeface="Calibri"/>
              </a:rPr>
              <a:t>. Il metodo "Jigsaw"</a:t>
            </a:r>
            <a:endParaRPr/>
          </a:p>
          <a:p>
            <a:pPr indent="0" lvl="0" marL="0" rtl="0" algn="l">
              <a:lnSpc>
                <a:spcPct val="90000"/>
              </a:lnSpc>
              <a:spcBef>
                <a:spcPts val="0"/>
              </a:spcBef>
              <a:spcAft>
                <a:spcPts val="0"/>
              </a:spcAft>
              <a:buClr>
                <a:schemeClr val="accent4"/>
              </a:buClr>
              <a:buSzPts val="1800"/>
              <a:buNone/>
            </a:pPr>
            <a:r>
              <a:rPr lang="en-US">
                <a:solidFill>
                  <a:srgbClr val="1D1D1B"/>
                </a:solidFill>
              </a:rPr>
              <a:t>. La tecnica di brainstorming "Round Robin"</a:t>
            </a:r>
            <a:endParaRPr/>
          </a:p>
          <a:p>
            <a:pPr indent="0" lvl="0" marL="0" rtl="0" algn="l">
              <a:lnSpc>
                <a:spcPct val="90000"/>
              </a:lnSpc>
              <a:spcBef>
                <a:spcPts val="0"/>
              </a:spcBef>
              <a:spcAft>
                <a:spcPts val="0"/>
              </a:spcAft>
              <a:buClr>
                <a:schemeClr val="accent4"/>
              </a:buClr>
              <a:buSzPts val="1800"/>
              <a:buNone/>
            </a:pPr>
            <a:r>
              <a:rPr lang="en-US">
                <a:solidFill>
                  <a:srgbClr val="1D1D1B"/>
                </a:solidFill>
              </a:rPr>
              <a:t>. Sfide e soluzioni</a:t>
            </a:r>
            <a:endParaRPr/>
          </a:p>
          <a:p>
            <a:pPr indent="0" lvl="0" marL="0" rtl="0" algn="l">
              <a:lnSpc>
                <a:spcPct val="90000"/>
              </a:lnSpc>
              <a:spcBef>
                <a:spcPts val="0"/>
              </a:spcBef>
              <a:spcAft>
                <a:spcPts val="0"/>
              </a:spcAft>
              <a:buClr>
                <a:schemeClr val="accent4"/>
              </a:buClr>
              <a:buSzPts val="1800"/>
              <a:buNone/>
            </a:pPr>
            <a:r>
              <a:rPr lang="en-US">
                <a:solidFill>
                  <a:srgbClr val="1D1D1B"/>
                </a:solidFill>
                <a:latin typeface="Calibri"/>
                <a:ea typeface="Calibri"/>
                <a:cs typeface="Calibri"/>
                <a:sym typeface="Calibri"/>
              </a:rPr>
              <a:t>. Riflessione e conclusioni</a:t>
            </a:r>
            <a:endParaRPr>
              <a:solidFill>
                <a:srgbClr val="1D1D1B"/>
              </a:solidFill>
            </a:endParaRPr>
          </a:p>
          <a:p>
            <a:pPr indent="0" lvl="0" marL="0" rtl="0" algn="l">
              <a:lnSpc>
                <a:spcPct val="90000"/>
              </a:lnSpc>
              <a:spcBef>
                <a:spcPts val="0"/>
              </a:spcBef>
              <a:spcAft>
                <a:spcPts val="0"/>
              </a:spcAft>
              <a:buClr>
                <a:schemeClr val="accent4"/>
              </a:buClr>
              <a:buSzPts val="1800"/>
              <a:buNone/>
            </a:pPr>
            <a:r>
              <a:rPr lang="en-US">
                <a:solidFill>
                  <a:srgbClr val="1D1D1B"/>
                </a:solidFill>
              </a:rPr>
              <a:t>. Compiti</a:t>
            </a:r>
            <a:endParaRPr/>
          </a:p>
          <a:p>
            <a:pPr indent="0" lvl="0" marL="0" rtl="0" algn="l">
              <a:lnSpc>
                <a:spcPct val="90000"/>
              </a:lnSpc>
              <a:spcBef>
                <a:spcPts val="0"/>
              </a:spcBef>
              <a:spcAft>
                <a:spcPts val="0"/>
              </a:spcAft>
              <a:buClr>
                <a:schemeClr val="accent4"/>
              </a:buClr>
              <a:buSzPts val="1800"/>
              <a:buNone/>
            </a:pPr>
            <a:r>
              <a:rPr lang="en-US">
                <a:solidFill>
                  <a:srgbClr val="1D1D1B"/>
                </a:solidFill>
                <a:latin typeface="Calibri"/>
                <a:ea typeface="Calibri"/>
                <a:cs typeface="Calibri"/>
                <a:sym typeface="Calibri"/>
              </a:rPr>
              <a:t>. Riferimenti bibliografici</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Introduzione</a:t>
            </a:r>
            <a:endParaRPr sz="2800">
              <a:solidFill>
                <a:srgbClr val="FFFFFF"/>
              </a:solidFill>
            </a:endParaRPr>
          </a:p>
        </p:txBody>
      </p:sp>
      <p:sp>
        <p:nvSpPr>
          <p:cNvPr id="111" name="Google Shape;111;p24"/>
          <p:cNvSpPr txBox="1"/>
          <p:nvPr>
            <p:ph idx="2" type="body"/>
          </p:nvPr>
        </p:nvSpPr>
        <p:spPr>
          <a:xfrm>
            <a:off x="97971" y="1462685"/>
            <a:ext cx="11789100" cy="52893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1800">
                <a:solidFill>
                  <a:srgbClr val="000000"/>
                </a:solidFill>
                <a:latin typeface="Calibri"/>
                <a:ea typeface="Calibri"/>
                <a:cs typeface="Calibri"/>
                <a:sym typeface="Calibri"/>
              </a:rPr>
              <a:t>. </a:t>
            </a:r>
            <a:r>
              <a:rPr lang="en-US"/>
              <a:t>Questa Unità è incentrata sulle strategie collaborative per la progettazione di scenari di apprendimento efficaci per l’insegnamento dell’informatica</a:t>
            </a:r>
            <a:r>
              <a:rPr lang="en-US" sz="1800">
                <a:solidFill>
                  <a:srgbClr val="000000"/>
                </a:solidFill>
                <a:latin typeface="Calibri"/>
                <a:ea typeface="Calibri"/>
                <a:cs typeface="Calibri"/>
                <a:sym typeface="Calibri"/>
              </a:rPr>
              <a:t>. </a:t>
            </a:r>
            <a:r>
              <a:rPr lang="en-US">
                <a:solidFill>
                  <a:srgbClr val="000000"/>
                </a:solidFill>
                <a:latin typeface="Calibri"/>
                <a:ea typeface="Calibri"/>
                <a:cs typeface="Calibri"/>
                <a:sym typeface="Calibri"/>
              </a:rPr>
              <a:t>Le e i docenti impareranno a progettare scenari inclusivi rispetto al genere e autentici utilizzando strategie collaborative basate su dati concreti, sul costruttivismo sociale e sulla pedagogia inclusiva</a:t>
            </a:r>
            <a:r>
              <a:rPr lang="en-US" sz="1800">
                <a:solidFill>
                  <a:srgbClr val="000000"/>
                </a:solidFill>
                <a:latin typeface="Calibri"/>
                <a:ea typeface="Calibri"/>
                <a:cs typeface="Calibri"/>
                <a:sym typeface="Calibri"/>
              </a:rPr>
              <a:t>.</a:t>
            </a:r>
            <a:endParaRPr sz="1800">
              <a:solidFill>
                <a:srgbClr val="000000"/>
              </a:solidFill>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br>
              <a:rPr lang="en-US"/>
            </a:br>
            <a:br>
              <a:rPr lang="en-US"/>
            </a:b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L’importanza di collaborare</a:t>
            </a:r>
            <a:endParaRPr sz="2800">
              <a:solidFill>
                <a:srgbClr val="FFFFFF"/>
              </a:solidFill>
            </a:endParaRPr>
          </a:p>
        </p:txBody>
      </p:sp>
      <p:sp>
        <p:nvSpPr>
          <p:cNvPr id="117" name="Google Shape;117;p6"/>
          <p:cNvSpPr txBox="1"/>
          <p:nvPr>
            <p:ph idx="2" type="body"/>
          </p:nvPr>
        </p:nvSpPr>
        <p:spPr>
          <a:xfrm>
            <a:off x="97971" y="1462685"/>
            <a:ext cx="11789100" cy="52893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a:t>Perché è importante collaborare?</a:t>
            </a:r>
            <a:endParaRPr/>
          </a:p>
          <a:p>
            <a:pPr indent="-228600" lvl="0" marL="457200" marR="0" rtl="0" algn="l">
              <a:lnSpc>
                <a:spcPct val="90000"/>
              </a:lnSpc>
              <a:spcBef>
                <a:spcPts val="1000"/>
              </a:spcBef>
              <a:spcAft>
                <a:spcPts val="0"/>
              </a:spcAft>
              <a:buClr>
                <a:schemeClr val="accent4"/>
              </a:buClr>
              <a:buSzPts val="1800"/>
              <a:buFont typeface="Arial"/>
              <a:buNone/>
            </a:pPr>
            <a:r>
              <a:rPr lang="en-US"/>
              <a:t>- L’apprendimento è un’attività sociale</a:t>
            </a:r>
            <a:endParaRPr/>
          </a:p>
          <a:p>
            <a:pPr indent="-228600" lvl="0" marL="457200" marR="0" rtl="0" algn="l">
              <a:lnSpc>
                <a:spcPct val="90000"/>
              </a:lnSpc>
              <a:spcBef>
                <a:spcPts val="1000"/>
              </a:spcBef>
              <a:spcAft>
                <a:spcPts val="0"/>
              </a:spcAft>
              <a:buClr>
                <a:schemeClr val="accent4"/>
              </a:buClr>
              <a:buSzPts val="1800"/>
              <a:buFont typeface="Arial"/>
              <a:buNone/>
            </a:pPr>
            <a:r>
              <a:rPr lang="en-US"/>
              <a:t>- Migliora la condivisione di conoscenze</a:t>
            </a:r>
            <a:endParaRPr/>
          </a:p>
          <a:p>
            <a:pPr indent="-228600" lvl="0" marL="457200" marR="0" rtl="0" algn="l">
              <a:lnSpc>
                <a:spcPct val="90000"/>
              </a:lnSpc>
              <a:spcBef>
                <a:spcPts val="1000"/>
              </a:spcBef>
              <a:spcAft>
                <a:spcPts val="0"/>
              </a:spcAft>
              <a:buClr>
                <a:schemeClr val="accent4"/>
              </a:buClr>
              <a:buSzPts val="1800"/>
              <a:buFont typeface="Arial"/>
              <a:buNone/>
            </a:pPr>
            <a:r>
              <a:rPr lang="en-US"/>
              <a:t>- Promuove l’uguaglianza</a:t>
            </a:r>
            <a:endParaRPr/>
          </a:p>
          <a:p>
            <a:pPr indent="-228600" lvl="0" marL="457200" marR="0" rtl="0" algn="l">
              <a:lnSpc>
                <a:spcPct val="90000"/>
              </a:lnSpc>
              <a:spcBef>
                <a:spcPts val="1000"/>
              </a:spcBef>
              <a:spcAft>
                <a:spcPts val="0"/>
              </a:spcAft>
              <a:buClr>
                <a:schemeClr val="accent4"/>
              </a:buClr>
              <a:buSzPts val="1800"/>
              <a:buFont typeface="Arial"/>
              <a:buNone/>
            </a:pPr>
            <a:r>
              <a:rPr lang="en-US"/>
              <a:t>- Migliora il controllo della qualità</a:t>
            </a:r>
            <a:endParaRPr/>
          </a:p>
          <a:p>
            <a:pPr indent="-228600" lvl="0" marL="457200" marR="0" rtl="0" algn="l">
              <a:lnSpc>
                <a:spcPct val="90000"/>
              </a:lnSpc>
              <a:spcBef>
                <a:spcPts val="1000"/>
              </a:spcBef>
              <a:spcAft>
                <a:spcPts val="0"/>
              </a:spcAft>
              <a:buClr>
                <a:schemeClr val="accent4"/>
              </a:buClr>
              <a:buSzPts val="1800"/>
              <a:buFont typeface="Arial"/>
              <a:buNone/>
            </a:pPr>
            <a:br>
              <a:rPr lang="en-US"/>
            </a:br>
            <a:br>
              <a:rPr lang="en-US"/>
            </a:br>
            <a:endParaRPr/>
          </a:p>
        </p:txBody>
      </p:sp>
      <p:pic>
        <p:nvPicPr>
          <p:cNvPr descr="Εικόνα που περιέχει κείμενο, στιγμιότυπο οθόνης, γραμματοσειρά, σχεδίαση&#10;&#10;Το περιεχόμενο που δημιουργείται από τεχνολογία AI ενδέχεται να είναι εσφαλμένο." id="118" name="Google Shape;118;p6"/>
          <p:cNvPicPr preferRelativeResize="0"/>
          <p:nvPr/>
        </p:nvPicPr>
        <p:blipFill rotWithShape="1">
          <a:blip r:embed="rId3">
            <a:alphaModFix/>
          </a:blip>
          <a:srcRect b="0" l="0" r="0" t="0"/>
          <a:stretch/>
        </p:blipFill>
        <p:spPr>
          <a:xfrm>
            <a:off x="4853191" y="934452"/>
            <a:ext cx="7177338" cy="51696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Il metodo "Jigsaw"</a:t>
            </a:r>
            <a:endParaRPr/>
          </a:p>
        </p:txBody>
      </p:sp>
      <p:sp>
        <p:nvSpPr>
          <p:cNvPr id="125" name="Google Shape;125;p7"/>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26" name="Google Shape;126;p7"/>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https://www.youtube.com/watch?v=euhtXUgBEts</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a:p>
            <a:pPr indent="-228600" lvl="0" marL="457200" marR="0" rtl="0" algn="l">
              <a:lnSpc>
                <a:spcPct val="90000"/>
              </a:lnSpc>
              <a:spcBef>
                <a:spcPts val="1000"/>
              </a:spcBef>
              <a:spcAft>
                <a:spcPts val="0"/>
              </a:spcAft>
              <a:buClr>
                <a:schemeClr val="accent4"/>
              </a:buClr>
              <a:buSzPts val="1800"/>
              <a:buFont typeface="Arial"/>
              <a:buNone/>
            </a:pPr>
            <a:r>
              <a:t/>
            </a:r>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127" name="Google Shape;127;p7"/>
          <p:cNvPicPr preferRelativeResize="0"/>
          <p:nvPr/>
        </p:nvPicPr>
        <p:blipFill rotWithShape="1">
          <a:blip r:embed="rId4">
            <a:alphaModFix/>
          </a:blip>
          <a:srcRect b="0" l="0" r="0" t="0"/>
          <a:stretch/>
        </p:blipFill>
        <p:spPr>
          <a:xfrm>
            <a:off x="5851075" y="1847175"/>
            <a:ext cx="6191250" cy="39338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Il metodo "Jigsaw“ -  informazioni di base</a:t>
            </a:r>
            <a:endParaRPr/>
          </a:p>
        </p:txBody>
      </p:sp>
      <p:sp>
        <p:nvSpPr>
          <p:cNvPr id="134" name="Google Shape;134;p9"/>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35" name="Google Shape;135;p9"/>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en-US" sz="1800">
                <a:latin typeface="Calibri"/>
                <a:ea typeface="Calibri"/>
                <a:cs typeface="Calibri"/>
                <a:sym typeface="Calibri"/>
              </a:rPr>
              <a:t> . Sviluppato da Elliot Aronson (1971) per ridurre le tensioni razziali in classe.</a:t>
            </a:r>
            <a:endParaRPr/>
          </a:p>
          <a:p>
            <a:pPr indent="-228600" lvl="0" marL="457200" rtl="0" algn="l">
              <a:lnSpc>
                <a:spcPct val="107000"/>
              </a:lnSpc>
              <a:spcBef>
                <a:spcPts val="1800"/>
              </a:spcBef>
              <a:spcAft>
                <a:spcPts val="0"/>
              </a:spcAft>
              <a:buSzPts val="1800"/>
              <a:buNone/>
            </a:pPr>
            <a:r>
              <a:rPr lang="en-US" sz="1800">
                <a:latin typeface="Calibri"/>
                <a:ea typeface="Calibri"/>
                <a:cs typeface="Calibri"/>
                <a:sym typeface="Calibri"/>
              </a:rPr>
              <a:t> . Radicato nella </a:t>
            </a:r>
            <a:r>
              <a:rPr lang="en-US">
                <a:latin typeface="Calibri"/>
                <a:ea typeface="Calibri"/>
                <a:cs typeface="Calibri"/>
                <a:sym typeface="Calibri"/>
              </a:rPr>
              <a:t>Teoria dell’</a:t>
            </a:r>
            <a:r>
              <a:rPr lang="en-US" sz="1800">
                <a:latin typeface="Calibri"/>
                <a:ea typeface="Calibri"/>
                <a:cs typeface="Calibri"/>
                <a:sym typeface="Calibri"/>
              </a:rPr>
              <a:t>interdipendenza sociale (Johnson &amp; Johnson, 1999).</a:t>
            </a:r>
            <a:endParaRPr/>
          </a:p>
          <a:p>
            <a:pPr indent="-228600" lvl="0" marL="457200" rtl="0" algn="l">
              <a:lnSpc>
                <a:spcPct val="107000"/>
              </a:lnSpc>
              <a:spcBef>
                <a:spcPts val="1800"/>
              </a:spcBef>
              <a:spcAft>
                <a:spcPts val="0"/>
              </a:spcAft>
              <a:buSzPts val="1800"/>
              <a:buNone/>
            </a:pPr>
            <a:r>
              <a:rPr lang="en-US" sz="1800">
                <a:latin typeface="Calibri"/>
                <a:ea typeface="Calibri"/>
                <a:cs typeface="Calibri"/>
                <a:sym typeface="Calibri"/>
              </a:rPr>
              <a:t> . </a:t>
            </a:r>
            <a:r>
              <a:rPr lang="en-US">
                <a:latin typeface="Calibri"/>
                <a:ea typeface="Calibri"/>
                <a:cs typeface="Calibri"/>
                <a:sym typeface="Calibri"/>
              </a:rPr>
              <a:t>Basato su dati concreti</a:t>
            </a:r>
            <a:r>
              <a:rPr lang="en-US" sz="1800">
                <a:latin typeface="Calibri"/>
                <a:ea typeface="Calibri"/>
                <a:cs typeface="Calibri"/>
                <a:sym typeface="Calibri"/>
              </a:rPr>
              <a:t>: migliora i risultati di apprendimento del 30% (Koch et al., 2020).</a:t>
            </a:r>
            <a:endParaRPr/>
          </a:p>
          <a:p>
            <a:pPr indent="-228600" lvl="0" marL="457200" marR="0" rtl="0" algn="l">
              <a:lnSpc>
                <a:spcPct val="90000"/>
              </a:lnSpc>
              <a:spcBef>
                <a:spcPts val="1800"/>
              </a:spcBef>
              <a:spcAft>
                <a:spcPts val="0"/>
              </a:spcAft>
              <a:buClr>
                <a:schemeClr val="accent4"/>
              </a:buClr>
              <a:buSzPts val="1800"/>
              <a:buFont typeface="Arial"/>
              <a:buNone/>
            </a:pPr>
            <a:r>
              <a:t/>
            </a:r>
            <a:endParaRPr/>
          </a:p>
        </p:txBody>
      </p:sp>
      <p:pic>
        <p:nvPicPr>
          <p:cNvPr descr="Εικόνα που περιέχει κείμενο, στιγμιότυπο οθόνης, γραμματοσειρά, διάγραμμα&#10;&#10;Το περιεχόμενο που δημιουργείται από τεχνολογία AI ενδέχεται να είναι εσφαλμένο." id="136" name="Google Shape;136;p9"/>
          <p:cNvPicPr preferRelativeResize="0"/>
          <p:nvPr/>
        </p:nvPicPr>
        <p:blipFill rotWithShape="1">
          <a:blip r:embed="rId3">
            <a:alphaModFix/>
          </a:blip>
          <a:srcRect b="0" l="0" r="0" t="0"/>
          <a:stretch/>
        </p:blipFill>
        <p:spPr>
          <a:xfrm>
            <a:off x="5895974" y="2933700"/>
            <a:ext cx="5572125" cy="3714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Vantaggi</a:t>
            </a:r>
            <a:endParaRPr/>
          </a:p>
        </p:txBody>
      </p:sp>
      <p:sp>
        <p:nvSpPr>
          <p:cNvPr id="143" name="Google Shape;143;p1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a:p>
        </p:txBody>
      </p:sp>
      <p:sp>
        <p:nvSpPr>
          <p:cNvPr id="144" name="Google Shape;144;p16"/>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3000"/>
              <a:t>. Uguaglianza:</a:t>
            </a:r>
            <a:r>
              <a:rPr lang="en-US" sz="3000"/>
              <a:t> garantisce che tutte le voci vengano ascoltate e possano contribuire.</a:t>
            </a:r>
            <a:endParaRPr sz="3000"/>
          </a:p>
          <a:p>
            <a:pPr indent="-228600" lvl="0" marL="457200" marR="0" rtl="0" algn="l">
              <a:lnSpc>
                <a:spcPct val="90000"/>
              </a:lnSpc>
              <a:spcBef>
                <a:spcPts val="1000"/>
              </a:spcBef>
              <a:spcAft>
                <a:spcPts val="0"/>
              </a:spcAft>
              <a:buClr>
                <a:schemeClr val="accent4"/>
              </a:buClr>
              <a:buSzPts val="1800"/>
              <a:buFont typeface="Arial"/>
              <a:buNone/>
            </a:pPr>
            <a:r>
              <a:rPr b="1" lang="en-US" sz="3000"/>
              <a:t>. Apprendimento più profondo:</a:t>
            </a:r>
            <a:r>
              <a:rPr lang="en-US" sz="3000"/>
              <a:t> le persone più esperte insegnano alle e ai propri pari (memorizzazione dei contenuti +40%, Topping, 2009).</a:t>
            </a:r>
            <a:endParaRPr sz="3000"/>
          </a:p>
          <a:p>
            <a:pPr indent="-228600" lvl="0" marL="457200" marR="0" rtl="0" algn="l">
              <a:lnSpc>
                <a:spcPct val="90000"/>
              </a:lnSpc>
              <a:spcBef>
                <a:spcPts val="1000"/>
              </a:spcBef>
              <a:spcAft>
                <a:spcPts val="0"/>
              </a:spcAft>
              <a:buClr>
                <a:schemeClr val="accent4"/>
              </a:buClr>
              <a:buSzPts val="1800"/>
              <a:buFont typeface="Arial"/>
              <a:buNone/>
            </a:pPr>
            <a:r>
              <a:rPr lang="en-US" sz="3000"/>
              <a:t>.</a:t>
            </a:r>
            <a:r>
              <a:rPr b="1" lang="en-US" sz="3000"/>
              <a:t> Efficienza: </a:t>
            </a:r>
            <a:r>
              <a:rPr lang="en-US" sz="3000"/>
              <a:t>le attività si svolgono in modo più distribuito.</a:t>
            </a:r>
            <a:endParaRPr sz="3000"/>
          </a:p>
          <a:p>
            <a:pPr indent="-228600" lvl="0" marL="457200" marR="0" rtl="0" algn="l">
              <a:lnSpc>
                <a:spcPct val="90000"/>
              </a:lnSpc>
              <a:spcBef>
                <a:spcPts val="1000"/>
              </a:spcBef>
              <a:spcAft>
                <a:spcPts val="0"/>
              </a:spcAft>
              <a:buClr>
                <a:schemeClr val="accent4"/>
              </a:buClr>
              <a:buSzPts val="1800"/>
              <a:buFont typeface="Arial"/>
              <a:buNone/>
            </a:pPr>
            <a:r>
              <a:t/>
            </a:r>
            <a:endParaRPr sz="3000"/>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